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30"/>
  </p:notesMasterIdLst>
  <p:sldIdLst>
    <p:sldId id="256" r:id="rId3"/>
    <p:sldId id="516" r:id="rId4"/>
    <p:sldId id="494" r:id="rId5"/>
    <p:sldId id="495" r:id="rId6"/>
    <p:sldId id="489" r:id="rId7"/>
    <p:sldId id="496" r:id="rId8"/>
    <p:sldId id="497" r:id="rId9"/>
    <p:sldId id="505" r:id="rId10"/>
    <p:sldId id="490" r:id="rId11"/>
    <p:sldId id="491" r:id="rId12"/>
    <p:sldId id="492" r:id="rId13"/>
    <p:sldId id="500" r:id="rId14"/>
    <p:sldId id="493" r:id="rId15"/>
    <p:sldId id="506" r:id="rId16"/>
    <p:sldId id="501" r:id="rId17"/>
    <p:sldId id="507" r:id="rId18"/>
    <p:sldId id="502" r:id="rId19"/>
    <p:sldId id="504" r:id="rId20"/>
    <p:sldId id="513" r:id="rId21"/>
    <p:sldId id="509" r:id="rId22"/>
    <p:sldId id="514" r:id="rId23"/>
    <p:sldId id="512" r:id="rId24"/>
    <p:sldId id="511" r:id="rId25"/>
    <p:sldId id="503" r:id="rId26"/>
    <p:sldId id="515" r:id="rId27"/>
    <p:sldId id="508" r:id="rId28"/>
    <p:sldId id="34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39" initials="8" lastIdx="1" clrIdx="0">
    <p:extLst>
      <p:ext uri="{19B8F6BF-5375-455C-9EA6-DF929625EA0E}">
        <p15:presenceInfo xmlns:p15="http://schemas.microsoft.com/office/powerpoint/2012/main" userId="8613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14A37F"/>
    <a:srgbClr val="032A48"/>
    <a:srgbClr val="017B31"/>
    <a:srgbClr val="03215B"/>
    <a:srgbClr val="7C7C7C"/>
    <a:srgbClr val="C9C9C9"/>
    <a:srgbClr val="0000CC"/>
    <a:srgbClr val="006C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autoAdjust="0"/>
    <p:restoredTop sz="96405"/>
  </p:normalViewPr>
  <p:slideViewPr>
    <p:cSldViewPr snapToGrid="0" showGuides="1">
      <p:cViewPr varScale="1">
        <p:scale>
          <a:sx n="126" d="100"/>
          <a:sy n="126" d="100"/>
        </p:scale>
        <p:origin x="672" y="200"/>
      </p:cViewPr>
      <p:guideLst/>
    </p:cSldViewPr>
  </p:slideViewPr>
  <p:notesTextViewPr>
    <p:cViewPr>
      <p:scale>
        <a:sx n="1" d="1"/>
        <a:sy n="1" d="1"/>
      </p:scale>
      <p:origin x="0" y="0"/>
    </p:cViewPr>
  </p:notesTextViewPr>
  <p:sorterViewPr>
    <p:cViewPr>
      <p:scale>
        <a:sx n="200" d="100"/>
        <a:sy n="200" d="100"/>
      </p:scale>
      <p:origin x="0" y="-98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4BB4A-454A-411D-9B00-DB3FF13BA7F7}" type="datetimeFigureOut">
              <a:rPr lang="zh-CN" altLang="en-US" smtClean="0"/>
              <a:t>2023/2/12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EBF7-62A3-43E2-A53B-B25ABEFAE7B8}" type="slidenum">
              <a:rPr lang="zh-CN" altLang="en-US" smtClean="0"/>
              <a:t>‹#›</a:t>
            </a:fld>
            <a:endParaRPr lang="zh-CN" altLang="en-US"/>
          </a:p>
        </p:txBody>
      </p:sp>
    </p:spTree>
    <p:extLst>
      <p:ext uri="{BB962C8B-B14F-4D97-AF65-F5344CB8AC3E}">
        <p14:creationId xmlns:p14="http://schemas.microsoft.com/office/powerpoint/2010/main" val="3611090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19</a:t>
            </a:fld>
            <a:endParaRPr lang="zh-CN" altLang="en-US"/>
          </a:p>
        </p:txBody>
      </p:sp>
    </p:spTree>
    <p:extLst>
      <p:ext uri="{BB962C8B-B14F-4D97-AF65-F5344CB8AC3E}">
        <p14:creationId xmlns:p14="http://schemas.microsoft.com/office/powerpoint/2010/main" val="168001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20</a:t>
            </a:fld>
            <a:endParaRPr lang="zh-CN" altLang="en-US"/>
          </a:p>
        </p:txBody>
      </p:sp>
    </p:spTree>
    <p:extLst>
      <p:ext uri="{BB962C8B-B14F-4D97-AF65-F5344CB8AC3E}">
        <p14:creationId xmlns:p14="http://schemas.microsoft.com/office/powerpoint/2010/main" val="57623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21</a:t>
            </a:fld>
            <a:endParaRPr lang="zh-CN" altLang="en-US"/>
          </a:p>
        </p:txBody>
      </p:sp>
    </p:spTree>
    <p:extLst>
      <p:ext uri="{BB962C8B-B14F-4D97-AF65-F5344CB8AC3E}">
        <p14:creationId xmlns:p14="http://schemas.microsoft.com/office/powerpoint/2010/main" val="1334391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2023/2/12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extLst>
      <p:ext uri="{BB962C8B-B14F-4D97-AF65-F5344CB8AC3E}">
        <p14:creationId xmlns:p14="http://schemas.microsoft.com/office/powerpoint/2010/main" val="274348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27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矩形 1"/>
          <p:cNvSpPr/>
          <p:nvPr/>
        </p:nvSpPr>
        <p:spPr>
          <a:xfrm>
            <a:off x="0" y="2924944"/>
            <a:ext cx="12192000" cy="2376487"/>
          </a:xfrm>
          <a:prstGeom prst="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a:p>
        </p:txBody>
      </p:sp>
      <p:sp>
        <p:nvSpPr>
          <p:cNvPr id="9" name="副标题 8"/>
          <p:cNvSpPr>
            <a:spLocks noGrp="1"/>
          </p:cNvSpPr>
          <p:nvPr>
            <p:ph type="subTitle" idx="1"/>
          </p:nvPr>
        </p:nvSpPr>
        <p:spPr>
          <a:xfrm>
            <a:off x="1055440" y="4480623"/>
            <a:ext cx="10972800" cy="528464"/>
          </a:xfrm>
        </p:spPr>
        <p:txBody>
          <a:bodyPr/>
          <a:lstStyle>
            <a:lvl1pPr marL="64135" indent="0" algn="r">
              <a:buNone/>
              <a:defRPr sz="2400">
                <a:solidFill>
                  <a:schemeClr val="bg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2565" indent="0" algn="ctr">
              <a:buNone/>
            </a:lvl7pPr>
            <a:lvl8pPr marL="3199765" indent="0" algn="ctr">
              <a:buNone/>
            </a:lvl8pPr>
            <a:lvl9pPr marL="3656965" indent="0" algn="ctr">
              <a:buNone/>
            </a:lvl9pPr>
          </a:lstStyle>
          <a:p>
            <a:r>
              <a:rPr lang="zh-CN" altLang="en-US" dirty="0"/>
              <a:t>单击此处编辑母版副标题样式</a:t>
            </a:r>
            <a:endParaRPr lang="en-US" dirty="0"/>
          </a:p>
        </p:txBody>
      </p:sp>
      <p:sp>
        <p:nvSpPr>
          <p:cNvPr id="4" name="标题 1"/>
          <p:cNvSpPr>
            <a:spLocks noGrp="1"/>
          </p:cNvSpPr>
          <p:nvPr>
            <p:ph type="title"/>
          </p:nvPr>
        </p:nvSpPr>
        <p:spPr>
          <a:xfrm>
            <a:off x="1055440" y="3178822"/>
            <a:ext cx="10972800" cy="1066800"/>
          </a:xfrm>
        </p:spPr>
        <p:txBody>
          <a:bodyPr/>
          <a:lstStyle>
            <a:lvl1pPr algn="r">
              <a:defRPr>
                <a:solidFill>
                  <a:schemeClr val="bg1"/>
                </a:solidFill>
                <a:latin typeface="微软雅黑" pitchFamily="34" charset="-122"/>
                <a:ea typeface="微软雅黑"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277356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70">
          <p15:clr>
            <a:srgbClr val="FBAE40"/>
          </p15:clr>
        </p15:guide>
        <p15:guide id="4" pos="7310">
          <p15:clr>
            <a:srgbClr val="FBAE40"/>
          </p15:clr>
        </p15:guide>
        <p15:guide id="5" orient="horz" pos="6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8"/>
          <p:cNvSpPr/>
          <p:nvPr/>
        </p:nvSpPr>
        <p:spPr>
          <a:xfrm>
            <a:off x="452438" y="398463"/>
            <a:ext cx="157162" cy="6477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a:p>
        </p:txBody>
      </p:sp>
      <p:sp>
        <p:nvSpPr>
          <p:cNvPr id="5" name="等腰三角形 9"/>
          <p:cNvSpPr/>
          <p:nvPr/>
        </p:nvSpPr>
        <p:spPr>
          <a:xfrm rot="16200000">
            <a:off x="11608594" y="6278460"/>
            <a:ext cx="574675" cy="592137"/>
          </a:xfrm>
          <a:prstGeom prst="triangle">
            <a:avLst>
              <a:gd name="adj" fmla="val 0"/>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sz="2400" b="1">
              <a:solidFill>
                <a:schemeClr val="bg1"/>
              </a:solidFill>
            </a:endParaRPr>
          </a:p>
        </p:txBody>
      </p:sp>
      <p:sp>
        <p:nvSpPr>
          <p:cNvPr id="2" name="标题 1"/>
          <p:cNvSpPr>
            <a:spLocks noGrp="1"/>
          </p:cNvSpPr>
          <p:nvPr>
            <p:ph type="title"/>
          </p:nvPr>
        </p:nvSpPr>
        <p:spPr>
          <a:xfrm>
            <a:off x="609600" y="188640"/>
            <a:ext cx="10972800" cy="1066800"/>
          </a:xfrm>
        </p:spPr>
        <p:txBody>
          <a:bodyPr/>
          <a:lstStyle>
            <a:lvl1pPr>
              <a:defRPr sz="3600" b="1">
                <a:solidFill>
                  <a:schemeClr val="tx1"/>
                </a:solidFill>
                <a:latin typeface="微软雅黑" pitchFamily="34" charset="-122"/>
                <a:ea typeface="微软雅黑"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609600" y="1484784"/>
            <a:ext cx="10972800" cy="4968552"/>
          </a:xfrm>
        </p:spPr>
        <p:txBody>
          <a:bodyPr/>
          <a:lstStyle>
            <a:lvl1pPr marL="360000" indent="-360000">
              <a:lnSpc>
                <a:spcPct val="100000"/>
              </a:lnSpc>
              <a:spcBef>
                <a:spcPts val="1800"/>
              </a:spcBef>
              <a:buClr>
                <a:srgbClr val="C00000"/>
              </a:buClr>
              <a:buFont typeface="微软雅黑" panose="020B0503020204020204" pitchFamily="34" charset="-122"/>
              <a:buChar char="◢"/>
              <a:defRPr sz="2400" b="1">
                <a:solidFill>
                  <a:schemeClr val="tx1"/>
                </a:solidFill>
                <a:latin typeface="微软雅黑" panose="020B0503020204020204" pitchFamily="34" charset="-122"/>
                <a:ea typeface="微软雅黑" panose="020B0503020204020204" pitchFamily="34" charset="-122"/>
              </a:defRPr>
            </a:lvl1pPr>
            <a:lvl2pPr marL="720000" indent="-360000">
              <a:lnSpc>
                <a:spcPct val="100000"/>
              </a:lnSpc>
              <a:spcBef>
                <a:spcPts val="1200"/>
              </a:spcBef>
              <a:buClrTx/>
              <a:buFont typeface="微软雅黑" panose="020B0503020204020204" pitchFamily="34" charset="-122"/>
              <a:buChar char="▪"/>
              <a:defRPr sz="2000" b="1">
                <a:solidFill>
                  <a:schemeClr val="tx1"/>
                </a:solidFill>
                <a:latin typeface="微软雅黑" pitchFamily="34" charset="-122"/>
                <a:ea typeface="微软雅黑" pitchFamily="34" charset="-122"/>
              </a:defRPr>
            </a:lvl2pPr>
            <a:lvl3pPr marL="1080000" indent="-360000">
              <a:lnSpc>
                <a:spcPct val="100000"/>
              </a:lnSpc>
              <a:spcBef>
                <a:spcPts val="600"/>
              </a:spcBef>
              <a:buClr>
                <a:srgbClr val="17375E"/>
              </a:buClr>
              <a:buFont typeface="微软雅黑" panose="020B0503020204020204" pitchFamily="34" charset="-122"/>
              <a:buChar char="▫"/>
              <a:defRPr sz="1600" b="1">
                <a:solidFill>
                  <a:schemeClr val="tx1"/>
                </a:solidFill>
                <a:latin typeface="微软雅黑" pitchFamily="34" charset="-122"/>
                <a:ea typeface="微软雅黑" pitchFamily="34" charset="-122"/>
              </a:defRPr>
            </a:lvl3pPr>
            <a:lvl4pPr marL="1440000" indent="-360000">
              <a:lnSpc>
                <a:spcPct val="100000"/>
              </a:lnSpc>
              <a:spcBef>
                <a:spcPts val="600"/>
              </a:spcBef>
              <a:buClr>
                <a:srgbClr val="17375E"/>
              </a:buClr>
              <a:defRPr sz="1400" b="1">
                <a:solidFill>
                  <a:schemeClr val="tx1"/>
                </a:solidFill>
                <a:latin typeface="微软雅黑" pitchFamily="34" charset="-122"/>
                <a:ea typeface="微软雅黑" pitchFamily="34" charset="-122"/>
              </a:defRPr>
            </a:lvl4pPr>
            <a:lvl5pPr marL="1800000" indent="-360000">
              <a:lnSpc>
                <a:spcPct val="100000"/>
              </a:lnSpc>
              <a:spcBef>
                <a:spcPts val="600"/>
              </a:spcBef>
              <a:defRPr sz="1400" b="1">
                <a:solidFill>
                  <a:schemeClr val="tx1"/>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文本框 5"/>
          <p:cNvSpPr txBox="1"/>
          <p:nvPr userDrawn="1"/>
        </p:nvSpPr>
        <p:spPr>
          <a:xfrm>
            <a:off x="11766630" y="6522812"/>
            <a:ext cx="515380" cy="338554"/>
          </a:xfrm>
          <a:prstGeom prst="rect">
            <a:avLst/>
          </a:prstGeom>
          <a:noFill/>
        </p:spPr>
        <p:txBody>
          <a:bodyPr wrap="square" rtlCol="0">
            <a:spAutoFit/>
          </a:bodyPr>
          <a:lstStyle/>
          <a:p>
            <a:pPr algn="ctr"/>
            <a:fld id="{1FAAEE49-42A3-4AD7-B5E3-2F0EA00932B9}" type="slidenum">
              <a:rPr lang="zh-CN" altLang="en-US" sz="1600" b="1" smtClean="0">
                <a:solidFill>
                  <a:schemeClr val="bg1"/>
                </a:solidFill>
              </a:rPr>
              <a:pPr algn="ctr"/>
              <a:t>‹#›</a:t>
            </a:fld>
            <a:endParaRPr lang="zh-CN" altLang="en-US" sz="1600" b="1" dirty="0">
              <a:solidFill>
                <a:schemeClr val="bg1"/>
              </a:solidFill>
            </a:endParaRPr>
          </a:p>
        </p:txBody>
      </p:sp>
    </p:spTree>
    <p:extLst>
      <p:ext uri="{BB962C8B-B14F-4D97-AF65-F5344CB8AC3E}">
        <p14:creationId xmlns:p14="http://schemas.microsoft.com/office/powerpoint/2010/main" val="1285454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txBox="1"/>
          <p:nvPr/>
        </p:nvSpPr>
        <p:spPr bwMode="auto">
          <a:xfrm>
            <a:off x="95250" y="71438"/>
            <a:ext cx="1016000" cy="366712"/>
          </a:xfrm>
          <a:prstGeom prst="rect">
            <a:avLst/>
          </a:prstGeom>
          <a:noFill/>
          <a:ln>
            <a:noFill/>
          </a:ln>
        </p:spPr>
        <p:txBody>
          <a:bodyPr lIns="91428" tIns="45715" rIns="91428" bIns="45715"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fld id="{062E94D4-0C0B-445E-8370-691DDD50FF89}" type="slidenum">
              <a:rPr lang="en-US" altLang="zh-CN" sz="1200">
                <a:solidFill>
                  <a:srgbClr val="FFFFFF"/>
                </a:solidFill>
              </a:rPr>
              <a:pPr algn="ctr" eaLnBrk="1" hangingPunct="1"/>
              <a:t>‹#›</a:t>
            </a:fld>
            <a:endParaRPr lang="en-US" altLang="zh-CN" sz="1200">
              <a:solidFill>
                <a:srgbClr val="FFFFFF"/>
              </a:solidFill>
            </a:endParaRPr>
          </a:p>
        </p:txBody>
      </p:sp>
    </p:spTree>
    <p:extLst>
      <p:ext uri="{BB962C8B-B14F-4D97-AF65-F5344CB8AC3E}">
        <p14:creationId xmlns:p14="http://schemas.microsoft.com/office/powerpoint/2010/main" val="4168832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仿宋" pitchFamily="49" charset="-122"/>
                <a:ea typeface="仿宋" pitchFamily="49" charset="-122"/>
              </a:defRPr>
            </a:lvl1pPr>
            <a:lvl2pPr>
              <a:defRPr>
                <a:latin typeface="仿宋" pitchFamily="49" charset="-122"/>
                <a:ea typeface="仿宋" pitchFamily="49" charset="-122"/>
              </a:defRPr>
            </a:lvl2pPr>
            <a:lvl3pPr>
              <a:defRPr>
                <a:latin typeface="仿宋" pitchFamily="49" charset="-122"/>
                <a:ea typeface="仿宋" pitchFamily="49" charset="-122"/>
              </a:defRPr>
            </a:lvl3pPr>
            <a:lvl4pPr>
              <a:defRPr>
                <a:latin typeface="仿宋" pitchFamily="49" charset="-122"/>
                <a:ea typeface="仿宋" pitchFamily="49" charset="-122"/>
              </a:defRPr>
            </a:lvl4pPr>
            <a:lvl5pPr>
              <a:defRPr>
                <a:latin typeface="仿宋" pitchFamily="49" charset="-122"/>
                <a:ea typeface="仿宋"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仿宋" pitchFamily="49" charset="-122"/>
                <a:ea typeface="仿宋" pitchFamily="49" charset="-122"/>
              </a:defRPr>
            </a:lvl1pPr>
            <a:lvl2pPr>
              <a:defRPr>
                <a:latin typeface="仿宋" pitchFamily="49" charset="-122"/>
                <a:ea typeface="仿宋" pitchFamily="49" charset="-122"/>
              </a:defRPr>
            </a:lvl2pPr>
            <a:lvl3pPr>
              <a:defRPr>
                <a:latin typeface="仿宋" pitchFamily="49" charset="-122"/>
                <a:ea typeface="仿宋" pitchFamily="49" charset="-122"/>
              </a:defRPr>
            </a:lvl3pPr>
            <a:lvl4pPr>
              <a:defRPr>
                <a:latin typeface="仿宋" pitchFamily="49" charset="-122"/>
                <a:ea typeface="仿宋" pitchFamily="49" charset="-122"/>
              </a:defRPr>
            </a:lvl4pPr>
            <a:lvl5pPr>
              <a:defRPr>
                <a:latin typeface="仿宋" pitchFamily="49" charset="-122"/>
                <a:ea typeface="仿宋"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F9250BE-00F3-406B-8AE2-D9CCE3F51B3B}" type="slidenum">
              <a:rPr lang="zh-CN" altLang="en-US" smtClean="0"/>
              <a:pPr/>
              <a:t>‹#›</a:t>
            </a:fld>
            <a:endParaRPr lang="zh-CN" altLang="en-US"/>
          </a:p>
        </p:txBody>
      </p:sp>
    </p:spTree>
    <p:extLst>
      <p:ext uri="{BB962C8B-B14F-4D97-AF65-F5344CB8AC3E}">
        <p14:creationId xmlns:p14="http://schemas.microsoft.com/office/powerpoint/2010/main" val="297025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57258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59C702E-AAB2-48D8-9EB0-3A017C9156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标题 1"/>
          <p:cNvSpPr>
            <a:spLocks noGrp="1"/>
          </p:cNvSpPr>
          <p:nvPr>
            <p:ph type="title"/>
          </p:nvPr>
        </p:nvSpPr>
        <p:spPr>
          <a:xfrm>
            <a:off x="1679509" y="164637"/>
            <a:ext cx="10494912" cy="960000"/>
          </a:xfrm>
        </p:spPr>
        <p:txBody>
          <a:bodyPr>
            <a:normAutofit/>
          </a:bodyPr>
          <a:lstStyle>
            <a:lvl1pPr algn="l">
              <a:defRPr sz="4267"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b="1">
                <a:solidFill>
                  <a:schemeClr val="tx1"/>
                </a:solidFill>
              </a:defRPr>
            </a:lvl1pPr>
          </a:lstStyle>
          <a:p>
            <a:fld id="{BA000DA3-2DFB-4AB7-82BE-4E1488E84B05}" type="slidenum">
              <a:rPr lang="zh-CN" altLang="en-US" smtClean="0"/>
              <a:pPr/>
              <a:t>‹#›</a:t>
            </a:fld>
            <a:endParaRPr lang="zh-CN" altLang="en-US" dirty="0"/>
          </a:p>
        </p:txBody>
      </p:sp>
      <p:sp>
        <p:nvSpPr>
          <p:cNvPr id="15" name="内容占位符 2"/>
          <p:cNvSpPr>
            <a:spLocks noGrp="1"/>
          </p:cNvSpPr>
          <p:nvPr>
            <p:ph idx="1" hasCustomPrompt="1"/>
          </p:nvPr>
        </p:nvSpPr>
        <p:spPr>
          <a:xfrm>
            <a:off x="609600" y="1316767"/>
            <a:ext cx="10972800" cy="4931804"/>
          </a:xfrm>
        </p:spPr>
        <p:txBody>
          <a:bodyPr>
            <a:normAutofit/>
          </a:bodyPr>
          <a:lstStyle>
            <a:lvl1pPr marL="457178" indent="-457178">
              <a:lnSpc>
                <a:spcPct val="110000"/>
              </a:lnSpc>
              <a:spcBef>
                <a:spcPts val="1600"/>
              </a:spcBef>
              <a:buFont typeface="微软雅黑" panose="020B0503020204020204" pitchFamily="34" charset="-122"/>
              <a:buChar char="◢"/>
              <a:defRPr sz="2667" b="1">
                <a:latin typeface="微软雅黑" panose="020B0503020204020204" pitchFamily="34" charset="-122"/>
                <a:ea typeface="微软雅黑" panose="020B0503020204020204" pitchFamily="34" charset="-122"/>
              </a:defRPr>
            </a:lvl1pPr>
            <a:lvl2pPr marL="990550" indent="-380981">
              <a:lnSpc>
                <a:spcPct val="110000"/>
              </a:lnSpc>
              <a:spcBef>
                <a:spcPts val="800"/>
              </a:spcBef>
              <a:buFont typeface="微软雅黑" panose="020B0503020204020204" pitchFamily="34" charset="-122"/>
              <a:buChar char="▪"/>
              <a:defRPr sz="2400" b="1">
                <a:latin typeface="微软雅黑" panose="020B0503020204020204" pitchFamily="34" charset="-122"/>
                <a:ea typeface="微软雅黑" panose="020B0503020204020204" pitchFamily="34" charset="-122"/>
              </a:defRPr>
            </a:lvl2pPr>
            <a:lvl3pPr marL="1523925" indent="-304784">
              <a:lnSpc>
                <a:spcPct val="110000"/>
              </a:lnSpc>
              <a:spcBef>
                <a:spcPts val="800"/>
              </a:spcBef>
              <a:buFont typeface="微软雅黑" panose="020B0503020204020204" pitchFamily="34" charset="-122"/>
              <a:buChar char="▫"/>
              <a:defRPr sz="2133" b="1">
                <a:latin typeface="微软雅黑" panose="020B0503020204020204" pitchFamily="34" charset="-122"/>
                <a:ea typeface="微软雅黑" panose="020B0503020204020204" pitchFamily="34" charset="-122"/>
              </a:defRPr>
            </a:lvl3pPr>
            <a:lvl4pPr marL="2133493" indent="-304784">
              <a:lnSpc>
                <a:spcPct val="110000"/>
              </a:lnSpc>
              <a:spcBef>
                <a:spcPts val="800"/>
              </a:spcBef>
              <a:buFont typeface="微软雅黑" panose="020B0503020204020204" pitchFamily="34" charset="-122"/>
              <a:buChar char="−"/>
              <a:defRPr sz="1600" b="1">
                <a:latin typeface="微软雅黑" panose="020B0503020204020204" pitchFamily="34" charset="-122"/>
                <a:ea typeface="微软雅黑" panose="020B0503020204020204" pitchFamily="34" charset="-122"/>
              </a:defRPr>
            </a:lvl4pPr>
            <a:lvl5pPr marL="2743062" indent="-304784">
              <a:buFont typeface="微软雅黑" panose="020B0503020204020204" pitchFamily="34" charset="-122"/>
              <a:buChar cha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18" name="矩形 17">
            <a:extLst>
              <a:ext uri="{FF2B5EF4-FFF2-40B4-BE49-F238E27FC236}">
                <a16:creationId xmlns:a16="http://schemas.microsoft.com/office/drawing/2014/main" id="{6472722B-CC8C-46F5-8B0A-295D6F5A3028}"/>
              </a:ext>
            </a:extLst>
          </p:cNvPr>
          <p:cNvSpPr/>
          <p:nvPr userDrawn="1"/>
        </p:nvSpPr>
        <p:spPr>
          <a:xfrm>
            <a:off x="5" y="0"/>
            <a:ext cx="1583497" cy="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spcBef>
                <a:spcPts val="0"/>
              </a:spcBef>
              <a:spcAft>
                <a:spcPts val="0"/>
              </a:spcAft>
            </a:pPr>
            <a:r>
              <a:rPr lang="zh-CN" altLang="en-US" sz="4267" b="1" dirty="0">
                <a:solidFill>
                  <a:prstClr val="white"/>
                </a:solidFill>
                <a:latin typeface="微软雅黑" panose="020B0503020204020204" pitchFamily="34" charset="-122"/>
                <a:ea typeface="微软雅黑" panose="020B0503020204020204" pitchFamily="34" charset="-122"/>
              </a:rPr>
              <a:t>二</a:t>
            </a:r>
          </a:p>
        </p:txBody>
      </p:sp>
    </p:spTree>
    <p:extLst>
      <p:ext uri="{BB962C8B-B14F-4D97-AF65-F5344CB8AC3E}">
        <p14:creationId xmlns:p14="http://schemas.microsoft.com/office/powerpoint/2010/main" val="756335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a:xfrm>
            <a:off x="0" y="872720"/>
            <a:ext cx="12192000" cy="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241" tIns="47621" rIns="95241" bIns="47621" spcCol="0" rtlCol="0" anchor="ctr"/>
          <a:lstStyle/>
          <a:p>
            <a:pPr marL="0" marR="0" lvl="0" indent="0" algn="ctr" defTabSz="952367"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 name="标题 3"/>
          <p:cNvSpPr>
            <a:spLocks noGrp="1"/>
          </p:cNvSpPr>
          <p:nvPr>
            <p:ph type="title"/>
          </p:nvPr>
        </p:nvSpPr>
        <p:spPr>
          <a:xfrm>
            <a:off x="0" y="0"/>
            <a:ext cx="12192000" cy="864000"/>
          </a:xfrm>
          <a:prstGeom prst="rect">
            <a:avLst/>
          </a:prstGeom>
        </p:spPr>
        <p:style>
          <a:lnRef idx="1">
            <a:schemeClr val="accent1"/>
          </a:lnRef>
          <a:fillRef idx="3">
            <a:schemeClr val="accent1"/>
          </a:fillRef>
          <a:effectRef idx="2">
            <a:schemeClr val="accent1"/>
          </a:effectRef>
          <a:fontRef idx="none"/>
        </p:style>
        <p:txBody>
          <a:bodyPr lIns="87916" tIns="43957" rIns="87916" bIns="43957" anchor="ctr" anchorCtr="0"/>
          <a:lstStyle>
            <a:lvl1pPr>
              <a:defRPr sz="4133"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1560879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xfrm>
            <a:off x="381242" y="6318000"/>
            <a:ext cx="952460" cy="540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7734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2023/2/12</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585469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82632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79119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33894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426913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96802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555278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8926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2"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26291"/>
            <a:ext cx="11429516" cy="707978"/>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75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4"/>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4"/>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4"/>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446" userDrawn="1">
          <p15:clr>
            <a:srgbClr val="F26B43"/>
          </p15:clr>
        </p15:guide>
        <p15:guide id="4" pos="234" userDrawn="1">
          <p15:clr>
            <a:srgbClr val="F26B43"/>
          </p15:clr>
        </p15:guide>
        <p15:guide id="5" orient="horz" pos="6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609600" y="1143000"/>
            <a:ext cx="10972800" cy="1066800"/>
          </a:xfrm>
          <a:prstGeom prst="rect">
            <a:avLst/>
          </a:prstGeom>
          <a:noFill/>
          <a:ln>
            <a:noFill/>
          </a:ln>
        </p:spPr>
        <p:txBody>
          <a:bodyPr vert="horz" wrap="square" lIns="91428" tIns="45715" rIns="91428" bIns="45715" numCol="1" anchor="ctr" anchorCtr="0" compatLnSpc="1"/>
          <a:lstStyle/>
          <a:p>
            <a:pPr lvl="0"/>
            <a:r>
              <a:rPr lang="zh-CN" altLang="en-US"/>
              <a:t>单击此处编辑母版标题样式</a:t>
            </a:r>
          </a:p>
        </p:txBody>
      </p:sp>
      <p:sp>
        <p:nvSpPr>
          <p:cNvPr id="1027" name="文本占位符 12"/>
          <p:cNvSpPr>
            <a:spLocks noGrp="1"/>
          </p:cNvSpPr>
          <p:nvPr>
            <p:ph type="body" idx="1"/>
          </p:nvPr>
        </p:nvSpPr>
        <p:spPr bwMode="auto">
          <a:xfrm>
            <a:off x="609600" y="2249488"/>
            <a:ext cx="10972800" cy="4324350"/>
          </a:xfrm>
          <a:prstGeom prst="rect">
            <a:avLst/>
          </a:prstGeom>
          <a:noFill/>
          <a:ln>
            <a:noFill/>
          </a:ln>
        </p:spPr>
        <p:txBody>
          <a:bodyPr vert="horz" wrap="square" lIns="91428" tIns="45715" rIns="91428" bIns="4571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937192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hf sldNum="0" hdr="0" ftr="0" dt="0"/>
  <p:txStyles>
    <p:titleStyle>
      <a:lvl1pPr algn="l" rtl="0" eaLnBrk="0" fontAlgn="base" hangingPunct="0">
        <a:spcBef>
          <a:spcPct val="0"/>
        </a:spcBef>
        <a:spcAft>
          <a:spcPct val="0"/>
        </a:spcAft>
        <a:defRPr sz="4000" kern="1200">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4000">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4000">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4000">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4000">
          <a:solidFill>
            <a:schemeClr val="tx2"/>
          </a:solidFill>
          <a:latin typeface="微软雅黑" pitchFamily="34" charset="-122"/>
          <a:ea typeface="微软雅黑" pitchFamily="34" charset="-122"/>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3855" indent="-254000" algn="l" rtl="0" eaLnBrk="0" fontAlgn="base" hangingPunct="0">
        <a:spcBef>
          <a:spcPts val="300"/>
        </a:spcBef>
        <a:spcAft>
          <a:spcPct val="0"/>
        </a:spcAft>
        <a:buClr>
          <a:srgbClr val="9BBB59"/>
        </a:buClr>
        <a:buFont typeface="Georgia" pitchFamily="18" charset="0"/>
        <a:buChar char="•"/>
        <a:defRPr sz="2800" kern="1200">
          <a:solidFill>
            <a:schemeClr val="tx1"/>
          </a:solidFill>
          <a:latin typeface="微软雅黑" pitchFamily="34" charset="-122"/>
          <a:ea typeface="微软雅黑" pitchFamily="34" charset="-122"/>
          <a:cs typeface="+mn-cs"/>
        </a:defRPr>
      </a:lvl1pPr>
      <a:lvl2pPr marL="655955" indent="-244475"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微软雅黑" pitchFamily="34" charset="-122"/>
          <a:ea typeface="微软雅黑" pitchFamily="34" charset="-122"/>
          <a:cs typeface="+mn-cs"/>
        </a:defRPr>
      </a:lvl2pPr>
      <a:lvl3pPr marL="920750" indent="-21780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微软雅黑" pitchFamily="34" charset="-122"/>
          <a:ea typeface="微软雅黑" pitchFamily="34" charset="-122"/>
          <a:cs typeface="+mn-cs"/>
        </a:defRPr>
      </a:lvl3pPr>
      <a:lvl4pPr marL="1177925" indent="-19875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微软雅黑" pitchFamily="34" charset="-122"/>
          <a:ea typeface="微软雅黑" pitchFamily="34" charset="-122"/>
          <a:cs typeface="+mn-cs"/>
        </a:defRPr>
      </a:lvl4pPr>
      <a:lvl5pPr marL="1387475" indent="-180975" algn="l" rtl="0" eaLnBrk="0" fontAlgn="base" hangingPunct="0">
        <a:spcBef>
          <a:spcPts val="300"/>
        </a:spcBef>
        <a:spcAft>
          <a:spcPct val="0"/>
        </a:spcAft>
        <a:buClr>
          <a:srgbClr val="9BBB59"/>
        </a:buClr>
        <a:buFont typeface="Georgia" pitchFamily="18" charset="0"/>
        <a:buChar char="▫"/>
        <a:defRPr sz="2100" kern="1200">
          <a:solidFill>
            <a:srgbClr val="9BBB59"/>
          </a:solidFill>
          <a:latin typeface="微软雅黑" pitchFamily="34" charset="-122"/>
          <a:ea typeface="微软雅黑" pitchFamily="34" charset="-122"/>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7pPr>
      <a:lvl8pPr marL="2029460"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2565" algn="l" rtl="0" eaLnBrk="1" latinLnBrk="0" hangingPunct="1">
        <a:defRPr kumimoji="0" kern="1200">
          <a:solidFill>
            <a:schemeClr val="tx1"/>
          </a:solidFill>
          <a:latin typeface="+mn-lt"/>
          <a:ea typeface="+mn-ea"/>
          <a:cs typeface="+mn-cs"/>
        </a:defRPr>
      </a:lvl7pPr>
      <a:lvl8pPr marL="3199765" algn="l" rtl="0" eaLnBrk="1" latinLnBrk="0" hangingPunct="1">
        <a:defRPr kumimoji="0" kern="1200">
          <a:solidFill>
            <a:schemeClr val="tx1"/>
          </a:solidFill>
          <a:latin typeface="+mn-lt"/>
          <a:ea typeface="+mn-ea"/>
          <a:cs typeface="+mn-cs"/>
        </a:defRPr>
      </a:lvl8pPr>
      <a:lvl9pPr marL="3656965"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310">
          <p15:clr>
            <a:srgbClr val="F26B43"/>
          </p15:clr>
        </p15:guide>
        <p15:guide id="4" pos="393">
          <p15:clr>
            <a:srgbClr val="F26B43"/>
          </p15:clr>
        </p15:guide>
        <p15:guide id="5" orient="horz" pos="7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mailto:yanyanxu@sjtu.edu.cn" TargetMode="External"/><Relationship Id="rId2" Type="http://schemas.openxmlformats.org/officeDocument/2006/relationships/hyperlink" Target="mailto:jinyh@sjtu.edu.cn" TargetMode="Externa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60692-624C-4CBC-B22E-A44B8C3C3928}"/>
              </a:ext>
            </a:extLst>
          </p:cNvPr>
          <p:cNvSpPr>
            <a:spLocks noGrp="1"/>
          </p:cNvSpPr>
          <p:nvPr>
            <p:ph type="ctrTitle"/>
          </p:nvPr>
        </p:nvSpPr>
        <p:spPr/>
        <p:txBody>
          <a:bodyPr>
            <a:noAutofit/>
          </a:bodyPr>
          <a:lstStyle/>
          <a:p>
            <a:pPr>
              <a:lnSpc>
                <a:spcPct val="125000"/>
              </a:lnSpc>
            </a:pPr>
            <a:r>
              <a:rPr lang="en-US" altLang="zh-CN" sz="4000" dirty="0"/>
              <a:t>CS1126 </a:t>
            </a:r>
            <a:r>
              <a:rPr lang="zh-CN" altLang="en-US" sz="4000" dirty="0"/>
              <a:t>计算社会科学导论</a:t>
            </a:r>
            <a:br>
              <a:rPr lang="en-US" altLang="zh-CN" sz="4000" dirty="0"/>
            </a:br>
            <a:r>
              <a:rPr lang="en-US" altLang="zh-CN" sz="4000" dirty="0"/>
              <a:t>——</a:t>
            </a:r>
            <a:r>
              <a:rPr lang="zh-CN" altLang="en-US" sz="4000" dirty="0"/>
              <a:t> 课程简介</a:t>
            </a:r>
          </a:p>
        </p:txBody>
      </p:sp>
      <p:sp>
        <p:nvSpPr>
          <p:cNvPr id="3" name="副标题 2"/>
          <p:cNvSpPr>
            <a:spLocks noGrp="1"/>
          </p:cNvSpPr>
          <p:nvPr>
            <p:ph type="subTitle" idx="1"/>
          </p:nvPr>
        </p:nvSpPr>
        <p:spPr>
          <a:xfrm>
            <a:off x="3462826" y="5387513"/>
            <a:ext cx="5333774" cy="1209932"/>
          </a:xfrm>
        </p:spPr>
        <p:txBody>
          <a:bodyPr/>
          <a:lstStyle/>
          <a:p>
            <a:pPr marL="0" indent="0">
              <a:buNone/>
            </a:pPr>
            <a:r>
              <a:rPr lang="zh-CN" altLang="en-US" dirty="0">
                <a:latin typeface="微软雅黑" panose="020B0503020204020204" pitchFamily="34" charset="-122"/>
                <a:ea typeface="微软雅黑" panose="020B0503020204020204" pitchFamily="34" charset="-122"/>
              </a:rPr>
              <a:t>金耀辉、许岩岩</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294444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课程简介</a:t>
            </a:r>
          </a:p>
        </p:txBody>
      </p:sp>
    </p:spTree>
    <p:extLst>
      <p:ext uri="{BB962C8B-B14F-4D97-AF65-F5344CB8AC3E}">
        <p14:creationId xmlns:p14="http://schemas.microsoft.com/office/powerpoint/2010/main" val="165793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课程简介</a:t>
            </a:r>
          </a:p>
        </p:txBody>
      </p:sp>
    </p:spTree>
    <p:extLst>
      <p:ext uri="{BB962C8B-B14F-4D97-AF65-F5344CB8AC3E}">
        <p14:creationId xmlns:p14="http://schemas.microsoft.com/office/powerpoint/2010/main" val="91277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4CF7-5260-183D-601F-FF3D8FFB118D}"/>
              </a:ext>
            </a:extLst>
          </p:cNvPr>
          <p:cNvSpPr>
            <a:spLocks noGrp="1"/>
          </p:cNvSpPr>
          <p:nvPr>
            <p:ph type="title"/>
          </p:nvPr>
        </p:nvSpPr>
        <p:spPr/>
        <p:txBody>
          <a:bodyPr/>
          <a:lstStyle/>
          <a:p>
            <a:r>
              <a:rPr lang="en-CN" dirty="0"/>
              <a:t>课程结构</a:t>
            </a:r>
          </a:p>
        </p:txBody>
      </p:sp>
      <p:sp>
        <p:nvSpPr>
          <p:cNvPr id="3" name="TextBox 2">
            <a:extLst>
              <a:ext uri="{FF2B5EF4-FFF2-40B4-BE49-F238E27FC236}">
                <a16:creationId xmlns:a16="http://schemas.microsoft.com/office/drawing/2014/main" id="{1989D606-EAD3-7B39-9AFD-09470031BEC1}"/>
              </a:ext>
            </a:extLst>
          </p:cNvPr>
          <p:cNvSpPr txBox="1"/>
          <p:nvPr/>
        </p:nvSpPr>
        <p:spPr>
          <a:xfrm>
            <a:off x="2352817" y="2497106"/>
            <a:ext cx="1415772" cy="461665"/>
          </a:xfrm>
          <a:prstGeom prst="rect">
            <a:avLst/>
          </a:prstGeom>
          <a:noFill/>
        </p:spPr>
        <p:txBody>
          <a:bodyPr wrap="none" rtlCol="0">
            <a:spAutoFit/>
          </a:bodyPr>
          <a:lstStyle/>
          <a:p>
            <a:pPr algn="l"/>
            <a:r>
              <a:rPr lang="en-CN" sz="2400" dirty="0"/>
              <a:t>内容大纲</a:t>
            </a:r>
          </a:p>
        </p:txBody>
      </p:sp>
    </p:spTree>
    <p:extLst>
      <p:ext uri="{BB962C8B-B14F-4D97-AF65-F5344CB8AC3E}">
        <p14:creationId xmlns:p14="http://schemas.microsoft.com/office/powerpoint/2010/main" val="376562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考核方式</a:t>
            </a:r>
          </a:p>
        </p:txBody>
      </p:sp>
      <p:sp>
        <p:nvSpPr>
          <p:cNvPr id="4" name="TextBox 3">
            <a:extLst>
              <a:ext uri="{FF2B5EF4-FFF2-40B4-BE49-F238E27FC236}">
                <a16:creationId xmlns:a16="http://schemas.microsoft.com/office/drawing/2014/main" id="{28162F0B-28C1-CA6D-E08E-C04A70757081}"/>
              </a:ext>
            </a:extLst>
          </p:cNvPr>
          <p:cNvSpPr txBox="1"/>
          <p:nvPr/>
        </p:nvSpPr>
        <p:spPr>
          <a:xfrm>
            <a:off x="581090" y="1311404"/>
            <a:ext cx="6662990" cy="2967223"/>
          </a:xfrm>
          <a:prstGeom prst="rect">
            <a:avLst/>
          </a:prstGeom>
          <a:noFill/>
        </p:spPr>
        <p:txBody>
          <a:bodyPr wrap="square" rtlCol="0">
            <a:spAutoFit/>
          </a:bodyPr>
          <a:lstStyle/>
          <a:p>
            <a:pPr algn="l"/>
            <a:r>
              <a:rPr lang="zh-CN" altLang="en-US" sz="2400" dirty="0">
                <a:solidFill>
                  <a:schemeClr val="tx2"/>
                </a:solidFill>
              </a:rPr>
              <a:t>（</a:t>
            </a:r>
            <a:r>
              <a:rPr lang="en-US" altLang="zh-CN" sz="2400" dirty="0">
                <a:solidFill>
                  <a:schemeClr val="tx2"/>
                </a:solidFill>
              </a:rPr>
              <a:t>1</a:t>
            </a:r>
            <a:r>
              <a:rPr lang="zh-CN" altLang="en-US" sz="2400" dirty="0">
                <a:solidFill>
                  <a:schemeClr val="tx2"/>
                </a:solidFill>
              </a:rPr>
              <a:t>）出勤与课堂表现：</a:t>
            </a:r>
            <a:r>
              <a:rPr lang="en-US" altLang="zh-CN" sz="2400" dirty="0">
                <a:solidFill>
                  <a:schemeClr val="tx2"/>
                </a:solidFill>
              </a:rPr>
              <a:t>10%</a:t>
            </a:r>
          </a:p>
          <a:p>
            <a:pPr algn="l"/>
            <a:endParaRPr lang="en-US" altLang="zh-CN" sz="2400" dirty="0">
              <a:solidFill>
                <a:schemeClr val="tx2"/>
              </a:solidFill>
            </a:endParaRPr>
          </a:p>
          <a:p>
            <a:pPr algn="l"/>
            <a:r>
              <a:rPr lang="zh-CN" altLang="en-US" sz="2400" dirty="0">
                <a:solidFill>
                  <a:schemeClr val="tx2"/>
                </a:solidFill>
              </a:rPr>
              <a:t>（</a:t>
            </a:r>
            <a:r>
              <a:rPr lang="en-US" altLang="zh-CN" sz="2400" dirty="0">
                <a:solidFill>
                  <a:schemeClr val="tx2"/>
                </a:solidFill>
              </a:rPr>
              <a:t>2</a:t>
            </a:r>
            <a:r>
              <a:rPr lang="zh-CN" altLang="en-US" sz="2400" dirty="0">
                <a:solidFill>
                  <a:schemeClr val="tx2"/>
                </a:solidFill>
              </a:rPr>
              <a:t>）平时作业</a:t>
            </a:r>
            <a:r>
              <a:rPr lang="en-US" altLang="zh-CN" sz="2400" dirty="0">
                <a:solidFill>
                  <a:schemeClr val="tx2"/>
                </a:solidFill>
              </a:rPr>
              <a:t>: 30%</a:t>
            </a:r>
          </a:p>
          <a:p>
            <a:pPr algn="l"/>
            <a:endParaRPr lang="en-US" altLang="zh-CN" sz="2400" dirty="0">
              <a:solidFill>
                <a:schemeClr val="tx2"/>
              </a:solidFill>
            </a:endParaRPr>
          </a:p>
          <a:p>
            <a:pPr algn="l">
              <a:lnSpc>
                <a:spcPct val="130000"/>
              </a:lnSpc>
            </a:pPr>
            <a:r>
              <a:rPr lang="zh-CN" altLang="en-US" sz="2400" dirty="0">
                <a:solidFill>
                  <a:schemeClr val="tx2"/>
                </a:solidFill>
              </a:rPr>
              <a:t>（</a:t>
            </a:r>
            <a:r>
              <a:rPr lang="en-US" altLang="zh-CN" sz="2400" dirty="0">
                <a:solidFill>
                  <a:schemeClr val="tx2"/>
                </a:solidFill>
              </a:rPr>
              <a:t>3</a:t>
            </a:r>
            <a:r>
              <a:rPr lang="zh-CN" altLang="en-US" sz="2400" dirty="0">
                <a:solidFill>
                  <a:schemeClr val="tx2"/>
                </a:solidFill>
              </a:rPr>
              <a:t>）课程项目 </a:t>
            </a:r>
            <a:r>
              <a:rPr lang="en-US" altLang="zh-CN" sz="2400" dirty="0">
                <a:solidFill>
                  <a:schemeClr val="tx2"/>
                </a:solidFill>
              </a:rPr>
              <a:t>60%</a:t>
            </a:r>
            <a:r>
              <a:rPr lang="zh-CN" altLang="en-US" sz="2400" dirty="0">
                <a:solidFill>
                  <a:schemeClr val="tx2"/>
                </a:solidFill>
              </a:rPr>
              <a:t>，其中课程项目演讲</a:t>
            </a:r>
            <a:r>
              <a:rPr lang="en-US" altLang="zh-CN" sz="2400" dirty="0">
                <a:solidFill>
                  <a:schemeClr val="tx2"/>
                </a:solidFill>
              </a:rPr>
              <a:t>30%</a:t>
            </a:r>
            <a:r>
              <a:rPr lang="zh-CN" altLang="en-US" sz="2400" dirty="0">
                <a:solidFill>
                  <a:schemeClr val="tx2"/>
                </a:solidFill>
              </a:rPr>
              <a:t>，课程论文</a:t>
            </a:r>
            <a:r>
              <a:rPr lang="en-US" altLang="zh-CN" sz="2400" dirty="0">
                <a:solidFill>
                  <a:schemeClr val="tx2"/>
                </a:solidFill>
              </a:rPr>
              <a:t>30%</a:t>
            </a:r>
            <a:r>
              <a:rPr lang="zh-CN" altLang="en-US" sz="2400" dirty="0">
                <a:solidFill>
                  <a:schemeClr val="tx2"/>
                </a:solidFill>
              </a:rPr>
              <a:t>。注：每个项目小组由</a:t>
            </a:r>
            <a:r>
              <a:rPr lang="en-US" altLang="zh-CN" sz="2400" dirty="0">
                <a:solidFill>
                  <a:schemeClr val="tx2"/>
                </a:solidFill>
              </a:rPr>
              <a:t>3</a:t>
            </a:r>
            <a:r>
              <a:rPr lang="zh-CN" altLang="en-US" sz="2400" dirty="0">
                <a:solidFill>
                  <a:schemeClr val="tx2"/>
                </a:solidFill>
              </a:rPr>
              <a:t>名同学组成，</a:t>
            </a:r>
            <a:r>
              <a:rPr lang="en-US" altLang="zh-CN" sz="2400" dirty="0">
                <a:solidFill>
                  <a:schemeClr val="tx2"/>
                </a:solidFill>
              </a:rPr>
              <a:t>1</a:t>
            </a:r>
            <a:r>
              <a:rPr lang="zh-CN" altLang="en-US" sz="2400" dirty="0">
                <a:solidFill>
                  <a:schemeClr val="tx2"/>
                </a:solidFill>
              </a:rPr>
              <a:t>名老师或博士生单独指导。</a:t>
            </a:r>
            <a:endParaRPr lang="en-US" altLang="zh-CN" sz="2400" dirty="0">
              <a:solidFill>
                <a:schemeClr val="tx2"/>
              </a:solidFill>
            </a:endParaRPr>
          </a:p>
        </p:txBody>
      </p:sp>
      <p:sp>
        <p:nvSpPr>
          <p:cNvPr id="5" name="内容占位符 2">
            <a:extLst>
              <a:ext uri="{FF2B5EF4-FFF2-40B4-BE49-F238E27FC236}">
                <a16:creationId xmlns:a16="http://schemas.microsoft.com/office/drawing/2014/main" id="{73CFDC10-4E9E-1CF8-7860-951FCE0D0E8E}"/>
              </a:ext>
            </a:extLst>
          </p:cNvPr>
          <p:cNvSpPr txBox="1">
            <a:spLocks/>
          </p:cNvSpPr>
          <p:nvPr/>
        </p:nvSpPr>
        <p:spPr>
          <a:xfrm>
            <a:off x="2609064" y="4428206"/>
            <a:ext cx="5455340" cy="1691104"/>
          </a:xfrm>
          <a:prstGeom prst="rect">
            <a:avLst/>
          </a:prstGeom>
          <a:noFill/>
        </p:spPr>
        <p:txBody>
          <a:bodyPr wrap="none" rtlCol="0">
            <a:spAutoFit/>
          </a:bodyPr>
          <a:lstStyle>
            <a:defPPr>
              <a:defRPr lang="zh-CN"/>
            </a:defPPr>
            <a:lvl1pPr>
              <a:defRPr sz="2400"/>
            </a:lvl1pPr>
            <a:lvl2pPr marL="914400" indent="-304800" algn="just" defTabSz="1219200" rtl="0" eaLnBrk="1" latinLnBrk="0" hangingPunct="1">
              <a:lnSpc>
                <a:spcPct val="120000"/>
              </a:lnSpc>
              <a:spcBef>
                <a:spcPts val="0"/>
              </a:spcBef>
              <a:spcAft>
                <a:spcPts val="635"/>
              </a:spcAft>
              <a:buSzPct val="70000"/>
              <a:buFontTx/>
              <a:buBlip>
                <a:blip r:embed="rId2"/>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2"/>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CN" altLang="en-US" dirty="0">
                <a:solidFill>
                  <a:schemeClr val="tx2"/>
                </a:solidFill>
              </a:rPr>
              <a:t>在规定的时间之前提交作业</a:t>
            </a:r>
          </a:p>
          <a:p>
            <a:pPr marL="342900" indent="-342900">
              <a:lnSpc>
                <a:spcPct val="150000"/>
              </a:lnSpc>
              <a:buFont typeface="Arial" panose="020B0604020202020204" pitchFamily="34" charset="0"/>
              <a:buChar char="•"/>
            </a:pPr>
            <a:r>
              <a:rPr lang="zh-CN" altLang="en-US" dirty="0">
                <a:solidFill>
                  <a:schemeClr val="tx2"/>
                </a:solidFill>
              </a:rPr>
              <a:t>鼓励交流讨论，但是作业要独立完成</a:t>
            </a:r>
            <a:endParaRPr lang="en-US" altLang="zh-CN" dirty="0">
              <a:solidFill>
                <a:schemeClr val="tx2"/>
              </a:solidFill>
            </a:endParaRPr>
          </a:p>
          <a:p>
            <a:pPr marL="342900" indent="-342900">
              <a:lnSpc>
                <a:spcPct val="150000"/>
              </a:lnSpc>
              <a:buFont typeface="Arial" panose="020B0604020202020204" pitchFamily="34" charset="0"/>
              <a:buChar char="•"/>
            </a:pPr>
            <a:r>
              <a:rPr lang="en-CN" sz="2400" b="1" dirty="0">
                <a:solidFill>
                  <a:srgbClr val="14A37F"/>
                </a:solidFill>
                <a:latin typeface="Calibri" panose="020F0502020204030204" pitchFamily="34" charset="0"/>
                <a:ea typeface="Microsoft YaHei" panose="020B0503020204020204" pitchFamily="34" charset="-122"/>
                <a:cs typeface="Calibri" panose="020F0502020204030204" pitchFamily="34" charset="0"/>
              </a:rPr>
              <a:t>ChatGPT </a:t>
            </a:r>
            <a:r>
              <a:rPr lang="zh-CN" altLang="en-US" dirty="0">
                <a:solidFill>
                  <a:schemeClr val="tx2"/>
                </a:solidFill>
              </a:rPr>
              <a:t>仅可作为辅助参考工具</a:t>
            </a:r>
            <a:endParaRPr lang="en-CN" sz="2400" b="1" dirty="0">
              <a:solidFill>
                <a:srgbClr val="14A37F"/>
              </a:solidFill>
              <a:latin typeface="Calibri" panose="020F0502020204030204" pitchFamily="34" charset="0"/>
              <a:ea typeface="Microsoft YaHei" panose="020B0503020204020204" pitchFamily="34" charset="-122"/>
              <a:cs typeface="Calibri" panose="020F0502020204030204" pitchFamily="34" charset="0"/>
            </a:endParaRPr>
          </a:p>
        </p:txBody>
      </p:sp>
      <p:grpSp>
        <p:nvGrpSpPr>
          <p:cNvPr id="10" name="Group 9">
            <a:extLst>
              <a:ext uri="{FF2B5EF4-FFF2-40B4-BE49-F238E27FC236}">
                <a16:creationId xmlns:a16="http://schemas.microsoft.com/office/drawing/2014/main" id="{7541CD73-8C1F-660C-656D-2E11B90171D4}"/>
              </a:ext>
            </a:extLst>
          </p:cNvPr>
          <p:cNvGrpSpPr/>
          <p:nvPr/>
        </p:nvGrpSpPr>
        <p:grpSpPr>
          <a:xfrm>
            <a:off x="274133" y="4862608"/>
            <a:ext cx="2143947" cy="914400"/>
            <a:chOff x="396053" y="3933061"/>
            <a:chExt cx="2143947" cy="914400"/>
          </a:xfrm>
        </p:grpSpPr>
        <p:sp>
          <p:nvSpPr>
            <p:cNvPr id="3" name="TextBox 2">
              <a:extLst>
                <a:ext uri="{FF2B5EF4-FFF2-40B4-BE49-F238E27FC236}">
                  <a16:creationId xmlns:a16="http://schemas.microsoft.com/office/drawing/2014/main" id="{547E9DA9-A87F-19FF-E171-36C33971BC88}"/>
                </a:ext>
              </a:extLst>
            </p:cNvPr>
            <p:cNvSpPr txBox="1"/>
            <p:nvPr/>
          </p:nvSpPr>
          <p:spPr>
            <a:xfrm>
              <a:off x="794450" y="4146943"/>
              <a:ext cx="1415772" cy="461665"/>
            </a:xfrm>
            <a:prstGeom prst="rect">
              <a:avLst/>
            </a:prstGeom>
            <a:noFill/>
          </p:spPr>
          <p:txBody>
            <a:bodyPr wrap="none" rtlCol="0">
              <a:spAutoFit/>
            </a:bodyPr>
            <a:lstStyle/>
            <a:p>
              <a:pPr algn="l"/>
              <a:r>
                <a:rPr lang="en-CN" sz="2400" b="1" dirty="0">
                  <a:latin typeface="Microsoft YaHei" panose="020B0503020204020204" pitchFamily="34" charset="-122"/>
                  <a:ea typeface="Microsoft YaHei" panose="020B0503020204020204" pitchFamily="34" charset="-122"/>
                </a:rPr>
                <a:t>学术规范</a:t>
              </a:r>
            </a:p>
          </p:txBody>
        </p:sp>
        <p:sp>
          <p:nvSpPr>
            <p:cNvPr id="9" name="10-Point Star 8">
              <a:extLst>
                <a:ext uri="{FF2B5EF4-FFF2-40B4-BE49-F238E27FC236}">
                  <a16:creationId xmlns:a16="http://schemas.microsoft.com/office/drawing/2014/main" id="{AEF26178-A4D5-33C2-4010-F54E5E2D1854}"/>
                </a:ext>
              </a:extLst>
            </p:cNvPr>
            <p:cNvSpPr/>
            <p:nvPr/>
          </p:nvSpPr>
          <p:spPr>
            <a:xfrm>
              <a:off x="396053" y="3933061"/>
              <a:ext cx="2143947" cy="914400"/>
            </a:xfrm>
            <a:prstGeom prst="star1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7" name="Picture 6">
            <a:extLst>
              <a:ext uri="{FF2B5EF4-FFF2-40B4-BE49-F238E27FC236}">
                <a16:creationId xmlns:a16="http://schemas.microsoft.com/office/drawing/2014/main" id="{60067B0B-6247-B322-2310-2B7678F58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513" y="1087838"/>
            <a:ext cx="3824114" cy="4246880"/>
          </a:xfrm>
          <a:prstGeom prst="rect">
            <a:avLst/>
          </a:prstGeom>
        </p:spPr>
      </p:pic>
    </p:spTree>
    <p:extLst>
      <p:ext uri="{BB962C8B-B14F-4D97-AF65-F5344CB8AC3E}">
        <p14:creationId xmlns:p14="http://schemas.microsoft.com/office/powerpoint/2010/main" val="236229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BD1-E99F-1E6C-EE6C-9311D07FA078}"/>
              </a:ext>
            </a:extLst>
          </p:cNvPr>
          <p:cNvSpPr>
            <a:spLocks noGrp="1"/>
          </p:cNvSpPr>
          <p:nvPr>
            <p:ph type="title"/>
          </p:nvPr>
        </p:nvSpPr>
        <p:spPr/>
        <p:txBody>
          <a:bodyPr/>
          <a:lstStyle/>
          <a:p>
            <a:r>
              <a:rPr lang="en-CN" dirty="0"/>
              <a:t>Office</a:t>
            </a:r>
            <a:r>
              <a:rPr lang="zh-CN" altLang="en-US" dirty="0"/>
              <a:t> </a:t>
            </a:r>
            <a:r>
              <a:rPr lang="en-US" altLang="zh-CN" dirty="0"/>
              <a:t>Hour</a:t>
            </a:r>
            <a:endParaRPr lang="en-CN" dirty="0"/>
          </a:p>
        </p:txBody>
      </p:sp>
      <p:sp>
        <p:nvSpPr>
          <p:cNvPr id="3" name="TextBox 2">
            <a:extLst>
              <a:ext uri="{FF2B5EF4-FFF2-40B4-BE49-F238E27FC236}">
                <a16:creationId xmlns:a16="http://schemas.microsoft.com/office/drawing/2014/main" id="{9296E5BA-6303-3374-CF4E-97DA2ECAAE81}"/>
              </a:ext>
            </a:extLst>
          </p:cNvPr>
          <p:cNvSpPr txBox="1"/>
          <p:nvPr/>
        </p:nvSpPr>
        <p:spPr>
          <a:xfrm>
            <a:off x="381242" y="1471156"/>
            <a:ext cx="6713697" cy="3915687"/>
          </a:xfrm>
          <a:prstGeom prst="rect">
            <a:avLst/>
          </a:prstGeom>
          <a:noFill/>
        </p:spPr>
        <p:txBody>
          <a:bodyPr wrap="none" rtlCol="0">
            <a:spAutoFit/>
          </a:bodyPr>
          <a:lstStyle/>
          <a:p>
            <a:pPr algn="l">
              <a:lnSpc>
                <a:spcPct val="150000"/>
              </a:lnSpc>
            </a:pPr>
            <a:r>
              <a:rPr lang="zh-CN" altLang="en-CN" sz="2400" dirty="0"/>
              <a:t>金耀辉</a:t>
            </a:r>
            <a:r>
              <a:rPr lang="zh-CN" altLang="en-US" sz="2400" dirty="0"/>
              <a:t>：</a:t>
            </a:r>
            <a:endParaRPr lang="en-US" altLang="zh-CN" sz="2400" dirty="0"/>
          </a:p>
          <a:p>
            <a:pPr>
              <a:lnSpc>
                <a:spcPct val="150000"/>
              </a:lnSpc>
            </a:pPr>
            <a:r>
              <a:rPr lang="en-CN" sz="2400" dirty="0"/>
              <a:t>Email: </a:t>
            </a:r>
            <a:r>
              <a:rPr lang="en-US" sz="2400" dirty="0">
                <a:hlinkClick r:id="rId2"/>
              </a:rPr>
              <a:t>jinyh@sjtu.edu.cn</a:t>
            </a:r>
            <a:endParaRPr lang="en-CN" sz="2400" dirty="0"/>
          </a:p>
          <a:p>
            <a:pPr>
              <a:lnSpc>
                <a:spcPct val="150000"/>
              </a:lnSpc>
            </a:pPr>
            <a:r>
              <a:rPr lang="en-CN" sz="2400" dirty="0"/>
              <a:t>许岩岩</a:t>
            </a:r>
            <a:r>
              <a:rPr lang="zh-CN" altLang="en-US" sz="2400" dirty="0"/>
              <a:t>：</a:t>
            </a:r>
            <a:endParaRPr lang="en-US" altLang="zh-CN" sz="2400" dirty="0"/>
          </a:p>
          <a:p>
            <a:pPr>
              <a:lnSpc>
                <a:spcPct val="150000"/>
              </a:lnSpc>
            </a:pPr>
            <a:r>
              <a:rPr lang="en-CN" sz="2400" dirty="0"/>
              <a:t>Email: </a:t>
            </a:r>
            <a:r>
              <a:rPr lang="en-CN" sz="2400" dirty="0">
                <a:hlinkClick r:id="rId3"/>
              </a:rPr>
              <a:t>yanyanxu@sjtu.edu.cn</a:t>
            </a:r>
            <a:endParaRPr lang="en-US" altLang="zh-CN" sz="2400" dirty="0"/>
          </a:p>
          <a:p>
            <a:pPr algn="l">
              <a:lnSpc>
                <a:spcPct val="150000"/>
              </a:lnSpc>
            </a:pPr>
            <a:r>
              <a:rPr lang="en-CN" sz="2400" dirty="0"/>
              <a:t>Office</a:t>
            </a:r>
            <a:r>
              <a:rPr lang="zh-CN" altLang="en-US" sz="2400" dirty="0"/>
              <a:t> </a:t>
            </a:r>
            <a:r>
              <a:rPr lang="en-US" altLang="zh-CN" sz="2400" dirty="0"/>
              <a:t>Hour: </a:t>
            </a:r>
            <a:r>
              <a:rPr lang="zh-CN" altLang="en-US" sz="2400" dirty="0"/>
              <a:t>周五下午 </a:t>
            </a:r>
            <a:r>
              <a:rPr lang="en-US" altLang="zh-CN" sz="2400" dirty="0"/>
              <a:t>3:00-5:00</a:t>
            </a:r>
            <a:r>
              <a:rPr lang="zh-CN" altLang="en-US" sz="2400" dirty="0"/>
              <a:t>，软件大楼</a:t>
            </a:r>
            <a:r>
              <a:rPr lang="en-US" altLang="zh-CN" sz="2400" dirty="0"/>
              <a:t>5-512</a:t>
            </a:r>
          </a:p>
          <a:p>
            <a:pPr algn="l">
              <a:lnSpc>
                <a:spcPct val="150000"/>
              </a:lnSpc>
            </a:pPr>
            <a:r>
              <a:rPr lang="zh-CN" altLang="en-US" sz="2400" dirty="0"/>
              <a:t>在线答疑：微信群，</a:t>
            </a:r>
            <a:r>
              <a:rPr lang="en-US" sz="2400" dirty="0"/>
              <a:t>canvas</a:t>
            </a:r>
            <a:r>
              <a:rPr lang="zh-CN" altLang="en-US" sz="2400" dirty="0"/>
              <a:t>讨论。</a:t>
            </a:r>
          </a:p>
          <a:p>
            <a:pPr algn="l">
              <a:lnSpc>
                <a:spcPct val="150000"/>
              </a:lnSpc>
            </a:pPr>
            <a:endParaRPr lang="zh-CN" altLang="en-US" sz="2400" dirty="0"/>
          </a:p>
        </p:txBody>
      </p:sp>
      <p:pic>
        <p:nvPicPr>
          <p:cNvPr id="5" name="Picture 4">
            <a:extLst>
              <a:ext uri="{FF2B5EF4-FFF2-40B4-BE49-F238E27FC236}">
                <a16:creationId xmlns:a16="http://schemas.microsoft.com/office/drawing/2014/main" id="{7461C1C8-2339-19F4-115E-0E54BAE89368}"/>
              </a:ext>
            </a:extLst>
          </p:cNvPr>
          <p:cNvPicPr>
            <a:picLocks noChangeAspect="1"/>
          </p:cNvPicPr>
          <p:nvPr/>
        </p:nvPicPr>
        <p:blipFill rotWithShape="1">
          <a:blip r:embed="rId4">
            <a:extLst>
              <a:ext uri="{28A0092B-C50C-407E-A947-70E740481C1C}">
                <a14:useLocalDpi xmlns:a14="http://schemas.microsoft.com/office/drawing/2010/main" val="0"/>
              </a:ext>
            </a:extLst>
          </a:blip>
          <a:srcRect t="23407" b="8593"/>
          <a:stretch/>
        </p:blipFill>
        <p:spPr>
          <a:xfrm>
            <a:off x="7347472" y="997856"/>
            <a:ext cx="4580368" cy="5130800"/>
          </a:xfrm>
          <a:prstGeom prst="rect">
            <a:avLst/>
          </a:prstGeom>
        </p:spPr>
      </p:pic>
    </p:spTree>
    <p:extLst>
      <p:ext uri="{BB962C8B-B14F-4D97-AF65-F5344CB8AC3E}">
        <p14:creationId xmlns:p14="http://schemas.microsoft.com/office/powerpoint/2010/main" val="208567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60692-624C-4CBC-B22E-A44B8C3C3928}"/>
              </a:ext>
            </a:extLst>
          </p:cNvPr>
          <p:cNvSpPr>
            <a:spLocks noGrp="1"/>
          </p:cNvSpPr>
          <p:nvPr>
            <p:ph type="ctrTitle"/>
          </p:nvPr>
        </p:nvSpPr>
        <p:spPr/>
        <p:txBody>
          <a:bodyPr>
            <a:noAutofit/>
          </a:bodyPr>
          <a:lstStyle/>
          <a:p>
            <a:pPr>
              <a:lnSpc>
                <a:spcPct val="125000"/>
              </a:lnSpc>
            </a:pPr>
            <a:r>
              <a:rPr lang="zh-CN" altLang="en-US" sz="4000" dirty="0"/>
              <a:t>计算社会科学导论</a:t>
            </a:r>
            <a:br>
              <a:rPr lang="en-US" altLang="zh-CN" sz="4000" dirty="0"/>
            </a:br>
            <a:r>
              <a:rPr lang="en-US" altLang="zh-CN" sz="4000" dirty="0"/>
              <a:t>——</a:t>
            </a:r>
            <a:r>
              <a:rPr lang="zh-CN" altLang="en-US" sz="4000" dirty="0"/>
              <a:t> 计算社会科学发展简介</a:t>
            </a:r>
          </a:p>
        </p:txBody>
      </p:sp>
      <p:sp>
        <p:nvSpPr>
          <p:cNvPr id="3" name="副标题 2"/>
          <p:cNvSpPr>
            <a:spLocks noGrp="1"/>
          </p:cNvSpPr>
          <p:nvPr>
            <p:ph type="subTitle" idx="1"/>
          </p:nvPr>
        </p:nvSpPr>
        <p:spPr>
          <a:xfrm>
            <a:off x="3462826" y="5387513"/>
            <a:ext cx="5333774" cy="1209932"/>
          </a:xfrm>
        </p:spPr>
        <p:txBody>
          <a:bodyPr/>
          <a:lstStyle/>
          <a:p>
            <a:pPr marL="0" indent="0">
              <a:buNone/>
            </a:pPr>
            <a:r>
              <a:rPr lang="zh-CN" altLang="en-US" dirty="0">
                <a:latin typeface="微软雅黑" panose="020B0503020204020204" pitchFamily="34" charset="-122"/>
                <a:ea typeface="微软雅黑" panose="020B0503020204020204" pitchFamily="34" charset="-122"/>
              </a:rPr>
              <a:t>金耀辉、许岩岩</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140333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E8D5-D2B7-A75E-1359-63AEC143CA3E}"/>
              </a:ext>
            </a:extLst>
          </p:cNvPr>
          <p:cNvSpPr>
            <a:spLocks noGrp="1"/>
          </p:cNvSpPr>
          <p:nvPr>
            <p:ph type="title"/>
          </p:nvPr>
        </p:nvSpPr>
        <p:spPr/>
        <p:txBody>
          <a:bodyPr/>
          <a:lstStyle/>
          <a:p>
            <a:r>
              <a:rPr lang="en-CN" dirty="0"/>
              <a:t>什么是计算社会科学</a:t>
            </a:r>
          </a:p>
        </p:txBody>
      </p:sp>
      <p:pic>
        <p:nvPicPr>
          <p:cNvPr id="5" name="Content Placeholder 4">
            <a:extLst>
              <a:ext uri="{FF2B5EF4-FFF2-40B4-BE49-F238E27FC236}">
                <a16:creationId xmlns:a16="http://schemas.microsoft.com/office/drawing/2014/main" id="{D288C310-B1FA-4B7A-7D8F-DB346A1ED2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070"/>
          <a:stretch/>
        </p:blipFill>
        <p:spPr>
          <a:xfrm>
            <a:off x="1888129" y="784707"/>
            <a:ext cx="8853177" cy="3019676"/>
          </a:xfrm>
        </p:spPr>
      </p:pic>
      <p:sp>
        <p:nvSpPr>
          <p:cNvPr id="6" name="TextBox 5">
            <a:extLst>
              <a:ext uri="{FF2B5EF4-FFF2-40B4-BE49-F238E27FC236}">
                <a16:creationId xmlns:a16="http://schemas.microsoft.com/office/drawing/2014/main" id="{57CD9297-3DA5-19A2-C53B-72E271658FF3}"/>
              </a:ext>
            </a:extLst>
          </p:cNvPr>
          <p:cNvSpPr txBox="1"/>
          <p:nvPr/>
        </p:nvSpPr>
        <p:spPr>
          <a:xfrm>
            <a:off x="594167" y="3869508"/>
            <a:ext cx="11216591" cy="1256947"/>
          </a:xfrm>
          <a:prstGeom prst="rect">
            <a:avLst/>
          </a:prstGeom>
          <a:noFill/>
        </p:spPr>
        <p:txBody>
          <a:bodyPr wrap="square" rtlCol="0">
            <a:spAutoFit/>
          </a:bodyPr>
          <a:lstStyle/>
          <a:p>
            <a:pPr algn="l">
              <a:lnSpc>
                <a:spcPct val="130000"/>
              </a:lnSpc>
            </a:pPr>
            <a:r>
              <a:rPr lang="zh-CN" altLang="en-US" sz="2000" dirty="0">
                <a:solidFill>
                  <a:srgbClr val="032A48"/>
                </a:solidFill>
              </a:rPr>
              <a:t>计算社会科学是一个跨学科领域，它结合了计算机科学和社会科学，利用计算方法研究人类行为和社会系统。它涉及使用数据分析、模拟和数学模型来获得对社会现象和个人与社会之间关系的洞察力。计算社会科学的目标是理解和预测个人和集体层面的社会模式、行为和结果。</a:t>
            </a:r>
            <a:endParaRPr lang="en-CN" sz="2000" dirty="0">
              <a:solidFill>
                <a:srgbClr val="032A48"/>
              </a:solidFill>
            </a:endParaRPr>
          </a:p>
        </p:txBody>
      </p:sp>
      <p:pic>
        <p:nvPicPr>
          <p:cNvPr id="8" name="Picture 7">
            <a:extLst>
              <a:ext uri="{FF2B5EF4-FFF2-40B4-BE49-F238E27FC236}">
                <a16:creationId xmlns:a16="http://schemas.microsoft.com/office/drawing/2014/main" id="{F763F534-051C-EB35-B31A-BE1763D6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172" y="5242962"/>
            <a:ext cx="2829474" cy="1008000"/>
          </a:xfrm>
          <a:prstGeom prst="rect">
            <a:avLst/>
          </a:prstGeom>
        </p:spPr>
      </p:pic>
      <p:pic>
        <p:nvPicPr>
          <p:cNvPr id="10" name="Picture 9">
            <a:extLst>
              <a:ext uri="{FF2B5EF4-FFF2-40B4-BE49-F238E27FC236}">
                <a16:creationId xmlns:a16="http://schemas.microsoft.com/office/drawing/2014/main" id="{13958B09-5D68-7F41-C15F-295214949568}"/>
              </a:ext>
            </a:extLst>
          </p:cNvPr>
          <p:cNvPicPr>
            <a:picLocks noChangeAspect="1"/>
          </p:cNvPicPr>
          <p:nvPr/>
        </p:nvPicPr>
        <p:blipFill rotWithShape="1">
          <a:blip r:embed="rId4">
            <a:extLst>
              <a:ext uri="{28A0092B-C50C-407E-A947-70E740481C1C}">
                <a14:useLocalDpi xmlns:a14="http://schemas.microsoft.com/office/drawing/2010/main" val="0"/>
              </a:ext>
            </a:extLst>
          </a:blip>
          <a:srcRect l="23705" t="18702" r="21763" b="17215"/>
          <a:stretch/>
        </p:blipFill>
        <p:spPr>
          <a:xfrm>
            <a:off x="2893677" y="5249064"/>
            <a:ext cx="1103937" cy="972970"/>
          </a:xfrm>
          <a:prstGeom prst="rect">
            <a:avLst/>
          </a:prstGeom>
        </p:spPr>
      </p:pic>
      <p:sp>
        <p:nvSpPr>
          <p:cNvPr id="11" name="TextBox 10">
            <a:extLst>
              <a:ext uri="{FF2B5EF4-FFF2-40B4-BE49-F238E27FC236}">
                <a16:creationId xmlns:a16="http://schemas.microsoft.com/office/drawing/2014/main" id="{5AA205FC-F1C5-6735-B671-5B31A77102D2}"/>
              </a:ext>
            </a:extLst>
          </p:cNvPr>
          <p:cNvSpPr txBox="1"/>
          <p:nvPr/>
        </p:nvSpPr>
        <p:spPr>
          <a:xfrm>
            <a:off x="5279225" y="5364710"/>
            <a:ext cx="488395" cy="727122"/>
          </a:xfrm>
          <a:prstGeom prst="rect">
            <a:avLst/>
          </a:prstGeom>
          <a:noFill/>
        </p:spPr>
        <p:txBody>
          <a:bodyPr wrap="none" rtlCol="0">
            <a:spAutoFit/>
          </a:bodyPr>
          <a:lstStyle/>
          <a:p>
            <a:pPr algn="l"/>
            <a:r>
              <a:rPr lang="en-US" altLang="zh-CN" sz="4800" b="1" dirty="0">
                <a:solidFill>
                  <a:schemeClr val="tx2"/>
                </a:solidFill>
              </a:rPr>
              <a:t>+</a:t>
            </a:r>
            <a:endParaRPr lang="en-CN" sz="4800" b="1" dirty="0">
              <a:solidFill>
                <a:schemeClr val="tx2"/>
              </a:solidFill>
            </a:endParaRPr>
          </a:p>
        </p:txBody>
      </p:sp>
      <p:sp>
        <p:nvSpPr>
          <p:cNvPr id="12" name="TextBox 11">
            <a:extLst>
              <a:ext uri="{FF2B5EF4-FFF2-40B4-BE49-F238E27FC236}">
                <a16:creationId xmlns:a16="http://schemas.microsoft.com/office/drawing/2014/main" id="{CAF54BF2-7D00-A467-2E2C-8A7405A39D34}"/>
              </a:ext>
            </a:extLst>
          </p:cNvPr>
          <p:cNvSpPr txBox="1"/>
          <p:nvPr/>
        </p:nvSpPr>
        <p:spPr>
          <a:xfrm>
            <a:off x="3997614" y="5526292"/>
            <a:ext cx="1120475" cy="403957"/>
          </a:xfrm>
          <a:prstGeom prst="rect">
            <a:avLst/>
          </a:prstGeom>
          <a:noFill/>
        </p:spPr>
        <p:txBody>
          <a:bodyPr wrap="none" rtlCol="0">
            <a:spAutoFit/>
          </a:bodyPr>
          <a:lstStyle/>
          <a:p>
            <a:pPr algn="l"/>
            <a:r>
              <a:rPr lang="en-CN" sz="2400" b="1" dirty="0">
                <a:solidFill>
                  <a:srgbClr val="14A37F"/>
                </a:solidFill>
                <a:latin typeface="Calibri" panose="020F0502020204030204" pitchFamily="34" charset="0"/>
                <a:ea typeface="Microsoft YaHei" panose="020B0503020204020204" pitchFamily="34" charset="-122"/>
                <a:cs typeface="Calibri" panose="020F0502020204030204" pitchFamily="34" charset="0"/>
              </a:rPr>
              <a:t>ChatGPT</a:t>
            </a:r>
          </a:p>
        </p:txBody>
      </p:sp>
    </p:spTree>
    <p:extLst>
      <p:ext uri="{BB962C8B-B14F-4D97-AF65-F5344CB8AC3E}">
        <p14:creationId xmlns:p14="http://schemas.microsoft.com/office/powerpoint/2010/main" val="91986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365E-C3A7-3246-8B25-8532190FCA4F}"/>
              </a:ext>
            </a:extLst>
          </p:cNvPr>
          <p:cNvSpPr>
            <a:spLocks noGrp="1"/>
          </p:cNvSpPr>
          <p:nvPr>
            <p:ph type="title"/>
          </p:nvPr>
        </p:nvSpPr>
        <p:spPr/>
        <p:txBody>
          <a:bodyPr/>
          <a:lstStyle/>
          <a:p>
            <a:r>
              <a:rPr lang="en-CN" dirty="0"/>
              <a:t>计算社会科学</a:t>
            </a:r>
            <a:r>
              <a:rPr lang="zh-CN" altLang="en-US" dirty="0"/>
              <a:t> </a:t>
            </a:r>
            <a:r>
              <a:rPr lang="en-US" altLang="zh-CN" dirty="0"/>
              <a:t>——</a:t>
            </a:r>
            <a:r>
              <a:rPr lang="zh-CN" altLang="en-US" dirty="0"/>
              <a:t> 社会科学的全新研究范式</a:t>
            </a:r>
            <a:endParaRPr lang="en-CN" dirty="0"/>
          </a:p>
        </p:txBody>
      </p:sp>
      <p:pic>
        <p:nvPicPr>
          <p:cNvPr id="4" name="Picture 3">
            <a:extLst>
              <a:ext uri="{FF2B5EF4-FFF2-40B4-BE49-F238E27FC236}">
                <a16:creationId xmlns:a16="http://schemas.microsoft.com/office/drawing/2014/main" id="{B1BF477A-6B34-B4D4-6AC6-A59A37532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844" y="938693"/>
            <a:ext cx="2403522" cy="820715"/>
          </a:xfrm>
          <a:prstGeom prst="rect">
            <a:avLst/>
          </a:prstGeom>
        </p:spPr>
      </p:pic>
      <p:pic>
        <p:nvPicPr>
          <p:cNvPr id="6" name="Picture 5">
            <a:extLst>
              <a:ext uri="{FF2B5EF4-FFF2-40B4-BE49-F238E27FC236}">
                <a16:creationId xmlns:a16="http://schemas.microsoft.com/office/drawing/2014/main" id="{32F6374E-54E0-8F07-ECFA-F6F94D57A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46" y="1192267"/>
            <a:ext cx="4033799" cy="3933102"/>
          </a:xfrm>
          <a:prstGeom prst="rect">
            <a:avLst/>
          </a:prstGeom>
        </p:spPr>
      </p:pic>
      <p:pic>
        <p:nvPicPr>
          <p:cNvPr id="8" name="Picture 7">
            <a:extLst>
              <a:ext uri="{FF2B5EF4-FFF2-40B4-BE49-F238E27FC236}">
                <a16:creationId xmlns:a16="http://schemas.microsoft.com/office/drawing/2014/main" id="{A009AAA4-FC9E-9EB7-DCF5-2F6CE12C8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345" y="1975710"/>
            <a:ext cx="7772400" cy="2397296"/>
          </a:xfrm>
          <a:prstGeom prst="rect">
            <a:avLst/>
          </a:prstGeom>
        </p:spPr>
      </p:pic>
      <p:sp>
        <p:nvSpPr>
          <p:cNvPr id="9" name="TextBox 8">
            <a:extLst>
              <a:ext uri="{FF2B5EF4-FFF2-40B4-BE49-F238E27FC236}">
                <a16:creationId xmlns:a16="http://schemas.microsoft.com/office/drawing/2014/main" id="{731969EE-D935-23F5-2D1D-4726D47C3A07}"/>
              </a:ext>
            </a:extLst>
          </p:cNvPr>
          <p:cNvSpPr txBox="1"/>
          <p:nvPr/>
        </p:nvSpPr>
        <p:spPr>
          <a:xfrm>
            <a:off x="558742" y="5464333"/>
            <a:ext cx="3355406" cy="400110"/>
          </a:xfrm>
          <a:prstGeom prst="rect">
            <a:avLst/>
          </a:prstGeom>
          <a:noFill/>
        </p:spPr>
        <p:txBody>
          <a:bodyPr wrap="none" rtlCol="0">
            <a:spAutoFit/>
          </a:bodyPr>
          <a:lstStyle/>
          <a:p>
            <a:pPr algn="l"/>
            <a:r>
              <a:rPr lang="en-CN" sz="2000" dirty="0"/>
              <a:t>D</a:t>
            </a:r>
            <a:r>
              <a:rPr lang="en-US" altLang="zh-CN" sz="2000" dirty="0"/>
              <a:t>. </a:t>
            </a:r>
            <a:r>
              <a:rPr lang="en-US" altLang="zh-CN" sz="2000" dirty="0" err="1"/>
              <a:t>Lazer</a:t>
            </a:r>
            <a:r>
              <a:rPr lang="en-US" altLang="zh-CN" sz="2000" dirty="0"/>
              <a:t> et al., 2009, Science</a:t>
            </a:r>
            <a:endParaRPr lang="en-CN" sz="2000" dirty="0"/>
          </a:p>
        </p:txBody>
      </p:sp>
      <p:sp>
        <p:nvSpPr>
          <p:cNvPr id="11" name="TextBox 10">
            <a:extLst>
              <a:ext uri="{FF2B5EF4-FFF2-40B4-BE49-F238E27FC236}">
                <a16:creationId xmlns:a16="http://schemas.microsoft.com/office/drawing/2014/main" id="{1F700CB6-FDB0-459E-FCAA-D5D1E293A81F}"/>
              </a:ext>
            </a:extLst>
          </p:cNvPr>
          <p:cNvSpPr txBox="1"/>
          <p:nvPr/>
        </p:nvSpPr>
        <p:spPr>
          <a:xfrm>
            <a:off x="4522045" y="4422245"/>
            <a:ext cx="7511617" cy="1135054"/>
          </a:xfrm>
          <a:prstGeom prst="rect">
            <a:avLst/>
          </a:prstGeom>
          <a:noFill/>
        </p:spPr>
        <p:txBody>
          <a:bodyPr wrap="square" rtlCol="0">
            <a:spAutoFit/>
          </a:bodyPr>
          <a:lstStyle/>
          <a:p>
            <a:pPr algn="l">
              <a:lnSpc>
                <a:spcPct val="150000"/>
              </a:lnSpc>
            </a:pPr>
            <a:r>
              <a:rPr lang="zh-CN" altLang="en-US" sz="2400" b="1" dirty="0">
                <a:solidFill>
                  <a:srgbClr val="017B31"/>
                </a:solidFill>
                <a:latin typeface="Microsoft YaHei" panose="020B0503020204020204" pitchFamily="34" charset="-122"/>
                <a:ea typeface="Microsoft YaHei" panose="020B0503020204020204" pitchFamily="34" charset="-122"/>
              </a:rPr>
              <a:t>新的研究领域正在浮现，它利用大规模数据采集和分析能力，试图揭示社会系统中的个人和群体行为模式。</a:t>
            </a:r>
            <a:endParaRPr lang="en-CN" sz="2400" b="1" dirty="0">
              <a:solidFill>
                <a:srgbClr val="017B3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751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365E-C3A7-3246-8B25-8532190FCA4F}"/>
              </a:ext>
            </a:extLst>
          </p:cNvPr>
          <p:cNvSpPr>
            <a:spLocks noGrp="1"/>
          </p:cNvSpPr>
          <p:nvPr>
            <p:ph type="title"/>
          </p:nvPr>
        </p:nvSpPr>
        <p:spPr/>
        <p:txBody>
          <a:bodyPr/>
          <a:lstStyle/>
          <a:p>
            <a:r>
              <a:rPr lang="en-CN" dirty="0"/>
              <a:t>计算社会科学</a:t>
            </a:r>
            <a:r>
              <a:rPr lang="zh-CN" altLang="en-US" dirty="0"/>
              <a:t> </a:t>
            </a:r>
            <a:r>
              <a:rPr lang="en-US" altLang="zh-CN" dirty="0"/>
              <a:t>——</a:t>
            </a:r>
            <a:r>
              <a:rPr lang="zh-CN" altLang="en-US" dirty="0"/>
              <a:t> 社会科学的全新研究范式</a:t>
            </a:r>
            <a:endParaRPr lang="en-CN" dirty="0"/>
          </a:p>
        </p:txBody>
      </p:sp>
      <p:sp>
        <p:nvSpPr>
          <p:cNvPr id="9" name="TextBox 8">
            <a:extLst>
              <a:ext uri="{FF2B5EF4-FFF2-40B4-BE49-F238E27FC236}">
                <a16:creationId xmlns:a16="http://schemas.microsoft.com/office/drawing/2014/main" id="{731969EE-D935-23F5-2D1D-4726D47C3A07}"/>
              </a:ext>
            </a:extLst>
          </p:cNvPr>
          <p:cNvSpPr txBox="1"/>
          <p:nvPr/>
        </p:nvSpPr>
        <p:spPr>
          <a:xfrm>
            <a:off x="558742" y="5670445"/>
            <a:ext cx="3355406" cy="400110"/>
          </a:xfrm>
          <a:prstGeom prst="rect">
            <a:avLst/>
          </a:prstGeom>
          <a:noFill/>
        </p:spPr>
        <p:txBody>
          <a:bodyPr wrap="none" rtlCol="0">
            <a:spAutoFit/>
          </a:bodyPr>
          <a:lstStyle/>
          <a:p>
            <a:pPr algn="l"/>
            <a:r>
              <a:rPr lang="en-CN" sz="2000" dirty="0"/>
              <a:t>D</a:t>
            </a:r>
            <a:r>
              <a:rPr lang="en-US" altLang="zh-CN" sz="2000" dirty="0"/>
              <a:t>. </a:t>
            </a:r>
            <a:r>
              <a:rPr lang="en-US" altLang="zh-CN" sz="2000" dirty="0" err="1"/>
              <a:t>Lazer</a:t>
            </a:r>
            <a:r>
              <a:rPr lang="en-US" altLang="zh-CN" sz="2000" dirty="0"/>
              <a:t> et al., 2020, Science</a:t>
            </a:r>
            <a:endParaRPr lang="en-CN" sz="2000" dirty="0"/>
          </a:p>
        </p:txBody>
      </p:sp>
      <p:pic>
        <p:nvPicPr>
          <p:cNvPr id="5" name="Picture 4">
            <a:extLst>
              <a:ext uri="{FF2B5EF4-FFF2-40B4-BE49-F238E27FC236}">
                <a16:creationId xmlns:a16="http://schemas.microsoft.com/office/drawing/2014/main" id="{832C366F-050B-F3F1-5838-6133FDE72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24" y="886905"/>
            <a:ext cx="3625661" cy="4565132"/>
          </a:xfrm>
          <a:prstGeom prst="rect">
            <a:avLst/>
          </a:prstGeom>
        </p:spPr>
      </p:pic>
      <p:pic>
        <p:nvPicPr>
          <p:cNvPr id="10" name="Picture 9">
            <a:extLst>
              <a:ext uri="{FF2B5EF4-FFF2-40B4-BE49-F238E27FC236}">
                <a16:creationId xmlns:a16="http://schemas.microsoft.com/office/drawing/2014/main" id="{3401AF18-4207-C6CB-1AF7-84B39A64C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4" y="1269038"/>
            <a:ext cx="6389926" cy="3613778"/>
          </a:xfrm>
          <a:prstGeom prst="rect">
            <a:avLst/>
          </a:prstGeom>
        </p:spPr>
      </p:pic>
      <p:sp>
        <p:nvSpPr>
          <p:cNvPr id="12" name="TextBox 11">
            <a:extLst>
              <a:ext uri="{FF2B5EF4-FFF2-40B4-BE49-F238E27FC236}">
                <a16:creationId xmlns:a16="http://schemas.microsoft.com/office/drawing/2014/main" id="{19957DF6-CD4C-495A-28D5-D6701F98C149}"/>
              </a:ext>
            </a:extLst>
          </p:cNvPr>
          <p:cNvSpPr txBox="1"/>
          <p:nvPr/>
        </p:nvSpPr>
        <p:spPr>
          <a:xfrm>
            <a:off x="5260694" y="5082705"/>
            <a:ext cx="6099858" cy="369332"/>
          </a:xfrm>
          <a:prstGeom prst="rect">
            <a:avLst/>
          </a:prstGeom>
          <a:noFill/>
        </p:spPr>
        <p:txBody>
          <a:bodyPr wrap="square">
            <a:spAutoFit/>
          </a:bodyPr>
          <a:lstStyle/>
          <a:p>
            <a:r>
              <a:rPr lang="en-CN" dirty="0">
                <a:solidFill>
                  <a:schemeClr val="tx2"/>
                </a:solidFill>
              </a:rPr>
              <a:t>https://www.nature.com/collections/cadaddgige</a:t>
            </a:r>
          </a:p>
        </p:txBody>
      </p:sp>
    </p:spTree>
    <p:extLst>
      <p:ext uri="{BB962C8B-B14F-4D97-AF65-F5344CB8AC3E}">
        <p14:creationId xmlns:p14="http://schemas.microsoft.com/office/powerpoint/2010/main" val="29130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49956-67E6-1741-B078-3DA2937443C1}"/>
              </a:ext>
            </a:extLst>
          </p:cNvPr>
          <p:cNvSpPr>
            <a:spLocks noGrp="1"/>
          </p:cNvSpPr>
          <p:nvPr>
            <p:ph type="title"/>
          </p:nvPr>
        </p:nvSpPr>
        <p:spPr/>
        <p:txBody>
          <a:bodyPr/>
          <a:lstStyle/>
          <a:p>
            <a:r>
              <a:rPr kumimoji="1" lang="zh-CN" altLang="en-US" dirty="0"/>
              <a:t>计算社会科学发展历史</a:t>
            </a:r>
            <a:r>
              <a:rPr kumimoji="1" lang="en-US" altLang="zh-CN" dirty="0"/>
              <a:t>-</a:t>
            </a:r>
            <a:r>
              <a:rPr kumimoji="1" lang="zh-CN" altLang="en-US" dirty="0"/>
              <a:t>缘起</a:t>
            </a:r>
          </a:p>
        </p:txBody>
      </p:sp>
      <p:sp>
        <p:nvSpPr>
          <p:cNvPr id="3" name="内容占位符 2">
            <a:extLst>
              <a:ext uri="{FF2B5EF4-FFF2-40B4-BE49-F238E27FC236}">
                <a16:creationId xmlns:a16="http://schemas.microsoft.com/office/drawing/2014/main" id="{B7F81B53-18B2-CD42-BCA1-21555F5715FC}"/>
              </a:ext>
            </a:extLst>
          </p:cNvPr>
          <p:cNvSpPr>
            <a:spLocks noGrp="1"/>
          </p:cNvSpPr>
          <p:nvPr>
            <p:ph idx="1"/>
          </p:nvPr>
        </p:nvSpPr>
        <p:spPr>
          <a:xfrm>
            <a:off x="381242" y="1335949"/>
            <a:ext cx="4841687" cy="3882220"/>
          </a:xfrm>
        </p:spPr>
        <p:txBody>
          <a:bodyPr>
            <a:normAutofit/>
          </a:bodyPr>
          <a:lstStyle/>
          <a:p>
            <a:pPr marL="0" indent="0" algn="just">
              <a:buNone/>
            </a:pP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（一）计算社会科学的“史前史”：社会研究与计算技术的学科发展。</a:t>
            </a:r>
            <a:endParaRPr lang="en-US" altLang="zh-CN" b="0" i="0" u="none" strike="noStrike" dirty="0">
              <a:solidFill>
                <a:srgbClr val="3E3E3E"/>
              </a:solidFill>
              <a:effectLst/>
              <a:latin typeface="Microsoft YaHei" panose="020B0503020204020204" pitchFamily="34" charset="-122"/>
              <a:ea typeface="Microsoft YaHei" panose="020B0503020204020204" pitchFamily="34" charset="-122"/>
            </a:endParaRPr>
          </a:p>
          <a:p>
            <a:pPr marL="0" indent="0">
              <a:buNone/>
            </a:pPr>
            <a:endParaRPr lang="en-US" altLang="zh-CN" b="0" i="0" u="none" strike="noStrike" dirty="0">
              <a:solidFill>
                <a:srgbClr val="3E3E3E"/>
              </a:solidFill>
              <a:effectLst/>
              <a:latin typeface="Microsoft YaHei" panose="020B0503020204020204" pitchFamily="34" charset="-122"/>
              <a:ea typeface="Microsoft YaHei" panose="020B0503020204020204" pitchFamily="34" charset="-122"/>
            </a:endParaRPr>
          </a:p>
          <a:p>
            <a:pPr marL="0" indent="0">
              <a:buNone/>
            </a:pP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倘以 </a:t>
            </a:r>
            <a:r>
              <a:rPr lang="en-US" altLang="zh-CN" b="0" i="0" u="none" strike="noStrike" dirty="0" err="1">
                <a:solidFill>
                  <a:srgbClr val="3E3E3E"/>
                </a:solidFill>
                <a:effectLst/>
                <a:latin typeface="Microsoft YaHei" panose="020B0503020204020204" pitchFamily="34" charset="-122"/>
                <a:ea typeface="Microsoft YaHei" panose="020B0503020204020204" pitchFamily="34" charset="-122"/>
              </a:rPr>
              <a:t>Lazer</a:t>
            </a:r>
            <a:r>
              <a:rPr lang="en-US" altLang="zh-CN" b="0" i="0" u="none" strike="noStrike" dirty="0">
                <a:solidFill>
                  <a:srgbClr val="3E3E3E"/>
                </a:solidFill>
                <a:effectLst/>
                <a:latin typeface="Microsoft YaHei" panose="020B0503020204020204" pitchFamily="34" charset="-122"/>
                <a:ea typeface="Microsoft YaHei" panose="020B0503020204020204" pitchFamily="34" charset="-122"/>
              </a:rPr>
              <a:t> </a:t>
            </a: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等人发表</a:t>
            </a:r>
            <a:r>
              <a:rPr lang="en-US" altLang="zh-CN" b="0" i="0" u="none" strike="noStrike" dirty="0">
                <a:solidFill>
                  <a:srgbClr val="3E3E3E"/>
                </a:solidFill>
                <a:effectLst/>
                <a:latin typeface="Microsoft YaHei" panose="020B0503020204020204" pitchFamily="34" charset="-122"/>
                <a:ea typeface="Microsoft YaHei" panose="020B0503020204020204" pitchFamily="34" charset="-122"/>
              </a:rPr>
              <a:t>《</a:t>
            </a: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计算社会科学</a:t>
            </a:r>
            <a:r>
              <a:rPr lang="en-US" altLang="zh-CN" b="0" i="0" u="none" strike="noStrike" dirty="0">
                <a:solidFill>
                  <a:srgbClr val="3E3E3E"/>
                </a:solidFill>
                <a:effectLst/>
                <a:latin typeface="Microsoft YaHei" panose="020B0503020204020204" pitchFamily="34" charset="-122"/>
                <a:ea typeface="Microsoft YaHei" panose="020B0503020204020204" pitchFamily="34" charset="-122"/>
              </a:rPr>
              <a:t>》</a:t>
            </a: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一文划界，那么，从 </a:t>
            </a:r>
            <a:r>
              <a:rPr lang="en-US" altLang="zh-CN" b="0" i="0" u="none" strike="noStrike" dirty="0">
                <a:solidFill>
                  <a:srgbClr val="3E3E3E"/>
                </a:solidFill>
                <a:effectLst/>
                <a:latin typeface="Microsoft YaHei" panose="020B0503020204020204" pitchFamily="34" charset="-122"/>
                <a:ea typeface="Microsoft YaHei" panose="020B0503020204020204" pitchFamily="34" charset="-122"/>
              </a:rPr>
              <a:t>18 </a:t>
            </a: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世纪末到 </a:t>
            </a:r>
            <a:r>
              <a:rPr lang="en-US" altLang="zh-CN" b="0" i="0" u="none" strike="noStrike" dirty="0">
                <a:solidFill>
                  <a:srgbClr val="3E3E3E"/>
                </a:solidFill>
                <a:effectLst/>
                <a:latin typeface="Microsoft YaHei" panose="020B0503020204020204" pitchFamily="34" charset="-122"/>
                <a:ea typeface="Microsoft YaHei" panose="020B0503020204020204" pitchFamily="34" charset="-122"/>
              </a:rPr>
              <a:t>21 </a:t>
            </a:r>
            <a:r>
              <a:rPr lang="zh-CN" altLang="en-US" b="0" i="0" u="none" strike="noStrike" dirty="0">
                <a:solidFill>
                  <a:srgbClr val="3E3E3E"/>
                </a:solidFill>
                <a:effectLst/>
                <a:latin typeface="Microsoft YaHei" panose="020B0503020204020204" pitchFamily="34" charset="-122"/>
                <a:ea typeface="Microsoft YaHei" panose="020B0503020204020204" pitchFamily="34" charset="-122"/>
              </a:rPr>
              <a:t>世纪初这一漫长时段的社会科学发展历程可看作是计算社会科学的“史前史”阶段。</a:t>
            </a:r>
            <a:endParaRPr lang="en-US" altLang="zh-CN" b="0" dirty="0">
              <a:solidFill>
                <a:srgbClr val="3E3E3E"/>
              </a:solidFill>
              <a:latin typeface="Microsoft YaHei" panose="020B0503020204020204" pitchFamily="34" charset="-122"/>
              <a:ea typeface="Microsoft YaHei" panose="020B0503020204020204" pitchFamily="34" charset="-122"/>
            </a:endParaRPr>
          </a:p>
          <a:p>
            <a:pPr marL="0" indent="0" algn="just">
              <a:buNone/>
            </a:pPr>
            <a:endParaRPr lang="zh-CN" altLang="en-US" b="0" i="0" u="none" strike="noStrike" dirty="0">
              <a:solidFill>
                <a:srgbClr val="3E3E3E"/>
              </a:solidFill>
              <a:effectLst/>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4" name="Picture 4">
            <a:extLst>
              <a:ext uri="{FF2B5EF4-FFF2-40B4-BE49-F238E27FC236}">
                <a16:creationId xmlns:a16="http://schemas.microsoft.com/office/drawing/2014/main" id="{89FF54D8-E02C-3349-AA36-C1035CA55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496" y="1494027"/>
            <a:ext cx="6232872" cy="372414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E6F8220-BEA0-7445-BA89-83C7463F0FAA}"/>
              </a:ext>
            </a:extLst>
          </p:cNvPr>
          <p:cNvSpPr txBox="1"/>
          <p:nvPr/>
        </p:nvSpPr>
        <p:spPr>
          <a:xfrm>
            <a:off x="6506508" y="5260243"/>
            <a:ext cx="4544834" cy="400110"/>
          </a:xfrm>
          <a:prstGeom prst="rect">
            <a:avLst/>
          </a:prstGeom>
          <a:noFill/>
        </p:spPr>
        <p:txBody>
          <a:bodyPr wrap="none" rtlCol="0">
            <a:spAutoFit/>
          </a:bodyPr>
          <a:lstStyle/>
          <a:p>
            <a:pPr algn="l"/>
            <a:r>
              <a:rPr kumimoji="1" lang="zh-CN" altLang="en-US" sz="2000" dirty="0"/>
              <a:t>计算社会学历史上各中研究范式及学者</a:t>
            </a:r>
          </a:p>
        </p:txBody>
      </p:sp>
    </p:spTree>
    <p:extLst>
      <p:ext uri="{BB962C8B-B14F-4D97-AF65-F5344CB8AC3E}">
        <p14:creationId xmlns:p14="http://schemas.microsoft.com/office/powerpoint/2010/main" val="420961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C8BC-DB51-5E4F-6912-0C5F9A64C690}"/>
              </a:ext>
            </a:extLst>
          </p:cNvPr>
          <p:cNvSpPr>
            <a:spLocks noGrp="1"/>
          </p:cNvSpPr>
          <p:nvPr>
            <p:ph type="title"/>
          </p:nvPr>
        </p:nvSpPr>
        <p:spPr/>
        <p:txBody>
          <a:bodyPr/>
          <a:lstStyle/>
          <a:p>
            <a:endParaRPr lang="en-CN" dirty="0"/>
          </a:p>
        </p:txBody>
      </p:sp>
    </p:spTree>
    <p:extLst>
      <p:ext uri="{BB962C8B-B14F-4D97-AF65-F5344CB8AC3E}">
        <p14:creationId xmlns:p14="http://schemas.microsoft.com/office/powerpoint/2010/main" val="151476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49956-67E6-1741-B078-3DA2937443C1}"/>
              </a:ext>
            </a:extLst>
          </p:cNvPr>
          <p:cNvSpPr>
            <a:spLocks noGrp="1"/>
          </p:cNvSpPr>
          <p:nvPr>
            <p:ph type="title"/>
          </p:nvPr>
        </p:nvSpPr>
        <p:spPr/>
        <p:txBody>
          <a:bodyPr/>
          <a:lstStyle/>
          <a:p>
            <a:r>
              <a:rPr kumimoji="1" lang="zh-CN" altLang="en-US" dirty="0"/>
              <a:t>计算社会科学发展历史</a:t>
            </a:r>
            <a:r>
              <a:rPr kumimoji="1" lang="en-US" altLang="zh-CN" dirty="0"/>
              <a:t>-</a:t>
            </a:r>
            <a:r>
              <a:rPr kumimoji="1" lang="zh-CN" altLang="en-US" dirty="0"/>
              <a:t>缘起</a:t>
            </a:r>
          </a:p>
        </p:txBody>
      </p:sp>
      <p:sp>
        <p:nvSpPr>
          <p:cNvPr id="3" name="内容占位符 2">
            <a:extLst>
              <a:ext uri="{FF2B5EF4-FFF2-40B4-BE49-F238E27FC236}">
                <a16:creationId xmlns:a16="http://schemas.microsoft.com/office/drawing/2014/main" id="{B7F81B53-18B2-CD42-BCA1-21555F5715FC}"/>
              </a:ext>
            </a:extLst>
          </p:cNvPr>
          <p:cNvSpPr>
            <a:spLocks noGrp="1"/>
          </p:cNvSpPr>
          <p:nvPr>
            <p:ph idx="1"/>
          </p:nvPr>
        </p:nvSpPr>
        <p:spPr>
          <a:xfrm>
            <a:off x="381242" y="981154"/>
            <a:ext cx="11429516" cy="2056514"/>
          </a:xfrm>
        </p:spPr>
        <p:txBody>
          <a:bodyPr>
            <a:normAutofit/>
          </a:bodyPr>
          <a:lstStyle/>
          <a:p>
            <a:r>
              <a:rPr lang="zh-CN" altLang="en-US" b="0" i="0" u="none" strike="noStrike" dirty="0">
                <a:solidFill>
                  <a:srgbClr val="3E3E3E"/>
                </a:solidFill>
                <a:effectLst/>
                <a:latin typeface="system-ui"/>
              </a:rPr>
              <a:t>（二）</a:t>
            </a:r>
            <a:r>
              <a:rPr lang="zh-CN" altLang="en-US" b="0" dirty="0">
                <a:solidFill>
                  <a:srgbClr val="3E3E3E"/>
                </a:solidFill>
                <a:latin typeface="Microsoft YaHei" panose="020B0503020204020204" pitchFamily="34" charset="-122"/>
                <a:ea typeface="Microsoft YaHei" panose="020B0503020204020204" pitchFamily="34" charset="-122"/>
              </a:rPr>
              <a:t>计算</a:t>
            </a:r>
            <a:r>
              <a:rPr lang="zh-CN" altLang="en-US" b="0" i="0" u="none" strike="noStrike" dirty="0">
                <a:solidFill>
                  <a:srgbClr val="3E3E3E"/>
                </a:solidFill>
                <a:effectLst/>
                <a:latin typeface="system-ui"/>
              </a:rPr>
              <a:t>社会科学的“前身”：定量社会科学的发展。</a:t>
            </a:r>
            <a:endParaRPr lang="en-US" altLang="zh-CN" b="0" i="0" u="none" strike="noStrike" dirty="0">
              <a:solidFill>
                <a:srgbClr val="3E3E3E"/>
              </a:solidFill>
              <a:effectLst/>
              <a:latin typeface="system-ui"/>
            </a:endParaRPr>
          </a:p>
          <a:p>
            <a:pPr marL="0" indent="0">
              <a:buNone/>
            </a:pPr>
            <a:r>
              <a:rPr lang="zh-CN" altLang="en-US" b="0" i="0" u="none" strike="noStrike" dirty="0">
                <a:solidFill>
                  <a:srgbClr val="3E3E3E"/>
                </a:solidFill>
                <a:effectLst/>
                <a:latin typeface="system-ui"/>
              </a:rPr>
              <a:t>按照哈佛大学定量社会科学研究所主任、著名方法论学者加里</a:t>
            </a:r>
            <a:r>
              <a:rPr lang="en-US" altLang="zh-CN" b="0" i="0" u="none" strike="noStrike" dirty="0">
                <a:solidFill>
                  <a:srgbClr val="3E3E3E"/>
                </a:solidFill>
                <a:effectLst/>
                <a:latin typeface="system-ui"/>
              </a:rPr>
              <a:t>·</a:t>
            </a:r>
            <a:r>
              <a:rPr lang="zh-CN" altLang="en-US" b="0" i="0" u="none" strike="noStrike" dirty="0">
                <a:solidFill>
                  <a:srgbClr val="3E3E3E"/>
                </a:solidFill>
                <a:effectLst/>
                <a:latin typeface="system-ui"/>
              </a:rPr>
              <a:t>金（</a:t>
            </a:r>
            <a:r>
              <a:rPr lang="en-US" altLang="zh-CN" b="0" i="0" u="none" strike="noStrike" dirty="0">
                <a:solidFill>
                  <a:srgbClr val="3E3E3E"/>
                </a:solidFill>
                <a:effectLst/>
                <a:latin typeface="system-ui"/>
              </a:rPr>
              <a:t>Gary King</a:t>
            </a:r>
            <a:r>
              <a:rPr lang="zh-CN" altLang="en-US" b="0" i="0" u="none" strike="noStrike" dirty="0">
                <a:solidFill>
                  <a:srgbClr val="3E3E3E"/>
                </a:solidFill>
                <a:effectLst/>
                <a:latin typeface="system-ui"/>
              </a:rPr>
              <a:t>）的解释，定量社会科学不仅是指长期以来社会科学发展历程中相对于质化研究而言的量化研究方法，而且是经历了近十年的突破发展而引发当代社会科学转型的一股浪潮。</a:t>
            </a:r>
            <a:endParaRPr lang="zh-CN" altLang="en-US" b="0" i="0" u="none" strike="noStrike" dirty="0">
              <a:solidFill>
                <a:srgbClr val="3E3E3E"/>
              </a:solidFill>
              <a:effectLst/>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4" name="Picture 2" descr="Illustration Package - Quantitative Social Science | Princeton ...">
            <a:extLst>
              <a:ext uri="{FF2B5EF4-FFF2-40B4-BE49-F238E27FC236}">
                <a16:creationId xmlns:a16="http://schemas.microsoft.com/office/drawing/2014/main" id="{D2F7FECB-BBA2-8241-BDBB-859445536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59" r="12373"/>
          <a:stretch/>
        </p:blipFill>
        <p:spPr bwMode="auto">
          <a:xfrm>
            <a:off x="760974" y="2689866"/>
            <a:ext cx="5462226" cy="35254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29B6BEA-AA18-A44F-8F5B-C32E974D8D74}"/>
              </a:ext>
            </a:extLst>
          </p:cNvPr>
          <p:cNvSpPr txBox="1"/>
          <p:nvPr/>
        </p:nvSpPr>
        <p:spPr>
          <a:xfrm>
            <a:off x="381242" y="5676791"/>
            <a:ext cx="1723549" cy="400110"/>
          </a:xfrm>
          <a:prstGeom prst="rect">
            <a:avLst/>
          </a:prstGeom>
          <a:noFill/>
        </p:spPr>
        <p:txBody>
          <a:bodyPr wrap="none" rtlCol="0">
            <a:spAutoFit/>
          </a:bodyPr>
          <a:lstStyle/>
          <a:p>
            <a:pPr algn="l"/>
            <a:r>
              <a:rPr kumimoji="1" lang="zh-CN" altLang="en-US" sz="2000" dirty="0"/>
              <a:t>定量社会科学</a:t>
            </a:r>
          </a:p>
        </p:txBody>
      </p:sp>
    </p:spTree>
    <p:extLst>
      <p:ext uri="{BB962C8B-B14F-4D97-AF65-F5344CB8AC3E}">
        <p14:creationId xmlns:p14="http://schemas.microsoft.com/office/powerpoint/2010/main" val="267826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49956-67E6-1741-B078-3DA2937443C1}"/>
              </a:ext>
            </a:extLst>
          </p:cNvPr>
          <p:cNvSpPr>
            <a:spLocks noGrp="1"/>
          </p:cNvSpPr>
          <p:nvPr>
            <p:ph type="title"/>
          </p:nvPr>
        </p:nvSpPr>
        <p:spPr/>
        <p:txBody>
          <a:bodyPr/>
          <a:lstStyle/>
          <a:p>
            <a:r>
              <a:rPr kumimoji="1" lang="zh-CN" altLang="en-US" dirty="0"/>
              <a:t>计算社会科学发展历史</a:t>
            </a:r>
            <a:r>
              <a:rPr kumimoji="1" lang="en-US" altLang="zh-CN" dirty="0"/>
              <a:t>-</a:t>
            </a:r>
            <a:r>
              <a:rPr kumimoji="1" lang="zh-CN" altLang="en-US" dirty="0"/>
              <a:t>缘起</a:t>
            </a:r>
          </a:p>
        </p:txBody>
      </p:sp>
      <p:sp>
        <p:nvSpPr>
          <p:cNvPr id="3" name="内容占位符 2">
            <a:extLst>
              <a:ext uri="{FF2B5EF4-FFF2-40B4-BE49-F238E27FC236}">
                <a16:creationId xmlns:a16="http://schemas.microsoft.com/office/drawing/2014/main" id="{B7F81B53-18B2-CD42-BCA1-21555F5715FC}"/>
              </a:ext>
            </a:extLst>
          </p:cNvPr>
          <p:cNvSpPr>
            <a:spLocks noGrp="1"/>
          </p:cNvSpPr>
          <p:nvPr>
            <p:ph idx="1"/>
          </p:nvPr>
        </p:nvSpPr>
        <p:spPr/>
        <p:txBody>
          <a:bodyPr>
            <a:normAutofit/>
          </a:bodyPr>
          <a:lstStyle/>
          <a:p>
            <a:pPr algn="just"/>
            <a:r>
              <a:rPr lang="zh-CN" altLang="en-US" b="0" i="0" u="none" strike="noStrike" dirty="0">
                <a:solidFill>
                  <a:srgbClr val="3E3E3E"/>
                </a:solidFill>
                <a:effectLst/>
                <a:latin typeface="system-ui"/>
              </a:rPr>
              <a:t>（三）计算社会科学的创生：新兴学科本体论的探讨。</a:t>
            </a:r>
          </a:p>
          <a:p>
            <a:pPr marL="0" indent="0" algn="just">
              <a:buNone/>
            </a:pPr>
            <a:r>
              <a:rPr lang="en-US" altLang="zh-CN" b="0" i="0" u="none" strike="noStrike" dirty="0">
                <a:solidFill>
                  <a:srgbClr val="3E3E3E"/>
                </a:solidFill>
                <a:effectLst/>
                <a:latin typeface="system-ui"/>
              </a:rPr>
              <a:t>20 </a:t>
            </a:r>
            <a:r>
              <a:rPr lang="zh-CN" altLang="en-US" b="0" i="0" u="none" strike="noStrike" dirty="0">
                <a:solidFill>
                  <a:srgbClr val="3E3E3E"/>
                </a:solidFill>
                <a:effectLst/>
                <a:latin typeface="system-ui"/>
              </a:rPr>
              <a:t>世纪后半叶以来，社会科学发展的趋势正是研究者自发地使用海量数据开展以纯理论或应用为目的研究。</a:t>
            </a:r>
          </a:p>
          <a:p>
            <a:pPr marL="0" indent="0" algn="just">
              <a:buNone/>
            </a:pPr>
            <a:endParaRPr lang="zh-CN" altLang="en-US" b="0" i="0" u="none" strike="noStrike" dirty="0">
              <a:solidFill>
                <a:srgbClr val="3E3E3E"/>
              </a:solidFill>
              <a:effectLst/>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A7F9986-AA46-B54F-B665-179FDD976043}"/>
              </a:ext>
            </a:extLst>
          </p:cNvPr>
          <p:cNvPicPr>
            <a:picLocks noChangeAspect="1"/>
          </p:cNvPicPr>
          <p:nvPr/>
        </p:nvPicPr>
        <p:blipFill>
          <a:blip r:embed="rId3"/>
          <a:stretch>
            <a:fillRect/>
          </a:stretch>
        </p:blipFill>
        <p:spPr>
          <a:xfrm>
            <a:off x="2755486" y="2594085"/>
            <a:ext cx="6140541" cy="3663127"/>
          </a:xfrm>
          <a:prstGeom prst="rect">
            <a:avLst/>
          </a:prstGeom>
        </p:spPr>
      </p:pic>
      <p:sp>
        <p:nvSpPr>
          <p:cNvPr id="5" name="文本框 4">
            <a:extLst>
              <a:ext uri="{FF2B5EF4-FFF2-40B4-BE49-F238E27FC236}">
                <a16:creationId xmlns:a16="http://schemas.microsoft.com/office/drawing/2014/main" id="{5EA7D926-EB67-0947-A9FC-DA583D401DBA}"/>
              </a:ext>
            </a:extLst>
          </p:cNvPr>
          <p:cNvSpPr txBox="1"/>
          <p:nvPr/>
        </p:nvSpPr>
        <p:spPr>
          <a:xfrm>
            <a:off x="7526307" y="5857102"/>
            <a:ext cx="1210588" cy="400110"/>
          </a:xfrm>
          <a:prstGeom prst="rect">
            <a:avLst/>
          </a:prstGeom>
          <a:noFill/>
        </p:spPr>
        <p:txBody>
          <a:bodyPr wrap="none" rtlCol="0">
            <a:spAutoFit/>
          </a:bodyPr>
          <a:lstStyle/>
          <a:p>
            <a:pPr algn="l"/>
            <a:r>
              <a:rPr kumimoji="1" lang="zh-CN" altLang="en-US" sz="2000" dirty="0"/>
              <a:t>第四范式</a:t>
            </a:r>
          </a:p>
        </p:txBody>
      </p:sp>
    </p:spTree>
    <p:extLst>
      <p:ext uri="{BB962C8B-B14F-4D97-AF65-F5344CB8AC3E}">
        <p14:creationId xmlns:p14="http://schemas.microsoft.com/office/powerpoint/2010/main" val="311934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FE617-F5E2-544B-919D-4F5E234750BB}"/>
              </a:ext>
            </a:extLst>
          </p:cNvPr>
          <p:cNvSpPr>
            <a:spLocks noGrp="1"/>
          </p:cNvSpPr>
          <p:nvPr>
            <p:ph type="title"/>
          </p:nvPr>
        </p:nvSpPr>
        <p:spPr/>
        <p:txBody>
          <a:bodyPr/>
          <a:lstStyle/>
          <a:p>
            <a:r>
              <a:rPr kumimoji="1" lang="zh-CN" altLang="en-US" dirty="0"/>
              <a:t>计算社会科学发展历史</a:t>
            </a:r>
            <a:r>
              <a:rPr kumimoji="1" lang="en-US" altLang="zh-CN" dirty="0"/>
              <a:t>-</a:t>
            </a:r>
            <a:r>
              <a:rPr lang="zh-CN" altLang="en-US" dirty="0"/>
              <a:t>跨学科</a:t>
            </a:r>
            <a:endParaRPr kumimoji="1" lang="zh-CN" altLang="en-US" dirty="0"/>
          </a:p>
        </p:txBody>
      </p:sp>
      <p:sp>
        <p:nvSpPr>
          <p:cNvPr id="3" name="内容占位符 2">
            <a:extLst>
              <a:ext uri="{FF2B5EF4-FFF2-40B4-BE49-F238E27FC236}">
                <a16:creationId xmlns:a16="http://schemas.microsoft.com/office/drawing/2014/main" id="{FC337D48-3B9C-BA47-88D0-22CF96563797}"/>
              </a:ext>
            </a:extLst>
          </p:cNvPr>
          <p:cNvSpPr>
            <a:spLocks noGrp="1"/>
          </p:cNvSpPr>
          <p:nvPr>
            <p:ph idx="1"/>
          </p:nvPr>
        </p:nvSpPr>
        <p:spPr>
          <a:xfrm>
            <a:off x="268112" y="920655"/>
            <a:ext cx="11655775" cy="3232892"/>
          </a:xfrm>
        </p:spPr>
        <p:txBody>
          <a:bodyPr/>
          <a:lstStyle/>
          <a:p>
            <a:pPr marL="0" indent="0">
              <a:buNone/>
            </a:pPr>
            <a:r>
              <a:rPr lang="zh-CN" altLang="en-US" b="0" dirty="0">
                <a:latin typeface="Microsoft YaHei" panose="020B0503020204020204" pitchFamily="34" charset="-122"/>
                <a:ea typeface="Microsoft YaHei" panose="020B0503020204020204" pitchFamily="34" charset="-122"/>
              </a:rPr>
              <a:t>       计算社会学是广泛应用计算机技术研究、认知和理解社会现象的社会学分支，包括计算机模拟、人工智能、复杂统计方法、社会网络分析技术等在内的多种手段和工具，通过对多样化社会互动的基础建模方式而提出并检验了关于复杂社会进程的多种理论发现。</a:t>
            </a:r>
            <a:r>
              <a:rPr lang="zh-CN" altLang="en-US" b="0" i="0" u="none" strike="noStrike" dirty="0">
                <a:effectLst/>
                <a:latin typeface="Microsoft YaHei" panose="020B0503020204020204" pitchFamily="34" charset="-122"/>
                <a:ea typeface="Microsoft YaHei" panose="020B0503020204020204" pitchFamily="34" charset="-122"/>
              </a:rPr>
              <a:t>计算社会科学还广泛应用于更多的跨学科研究，包括“计算新闻学”、“计算语言学”、“计算犯罪学”、“计量分类学”以及“计算创新”等范畴，均有极其重要的研究进展。同样，在人文学科领域，包括“计算史学” “计算法学”等分支学科。</a:t>
            </a:r>
            <a:endParaRPr lang="en-US" altLang="zh-CN" b="0" i="0" u="none" strike="noStrike" dirty="0">
              <a:effectLst/>
              <a:latin typeface="Microsoft YaHei" panose="020B0503020204020204" pitchFamily="34" charset="-122"/>
              <a:ea typeface="Microsoft YaHei" panose="020B0503020204020204" pitchFamily="34" charset="-122"/>
            </a:endParaRPr>
          </a:p>
        </p:txBody>
      </p:sp>
      <p:pic>
        <p:nvPicPr>
          <p:cNvPr id="5122" name="Picture 2" descr="Three levels in Computational Law | Download Scientific Diagram">
            <a:extLst>
              <a:ext uri="{FF2B5EF4-FFF2-40B4-BE49-F238E27FC236}">
                <a16:creationId xmlns:a16="http://schemas.microsoft.com/office/drawing/2014/main" id="{BC061BD1-2F66-7B42-B989-73BFF53B3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435" y="3629691"/>
            <a:ext cx="4228876" cy="262190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C6FB86D-0436-174B-97EB-F5023464E53E}"/>
              </a:ext>
            </a:extLst>
          </p:cNvPr>
          <p:cNvSpPr txBox="1"/>
          <p:nvPr/>
        </p:nvSpPr>
        <p:spPr>
          <a:xfrm>
            <a:off x="5561311" y="4879405"/>
            <a:ext cx="6630689" cy="646331"/>
          </a:xfrm>
          <a:prstGeom prst="rect">
            <a:avLst/>
          </a:prstGeom>
          <a:noFill/>
        </p:spPr>
        <p:txBody>
          <a:bodyPr wrap="square">
            <a:spAutoFit/>
          </a:bodyPr>
          <a:lstStyle/>
          <a:p>
            <a:r>
              <a:rPr lang="zh-CN" altLang="en-US" dirty="0"/>
              <a:t>Journal of Logic, Language and Information(2020)29:401-449</a:t>
            </a:r>
          </a:p>
          <a:p>
            <a:r>
              <a:rPr lang="zh-CN" altLang="en-US" dirty="0"/>
              <a:t>https://doi.org/10.1007/s10849-019-09309-z</a:t>
            </a:r>
          </a:p>
        </p:txBody>
      </p:sp>
    </p:spTree>
    <p:extLst>
      <p:ext uri="{BB962C8B-B14F-4D97-AF65-F5344CB8AC3E}">
        <p14:creationId xmlns:p14="http://schemas.microsoft.com/office/powerpoint/2010/main" val="108032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73ECC-A439-604C-BC55-B439446BC2BE}"/>
              </a:ext>
            </a:extLst>
          </p:cNvPr>
          <p:cNvSpPr>
            <a:spLocks noGrp="1"/>
          </p:cNvSpPr>
          <p:nvPr>
            <p:ph type="title"/>
          </p:nvPr>
        </p:nvSpPr>
        <p:spPr/>
        <p:txBody>
          <a:bodyPr/>
          <a:lstStyle/>
          <a:p>
            <a:r>
              <a:rPr kumimoji="1" lang="zh-CN" altLang="en-US" dirty="0"/>
              <a:t>计算社会科学发展历史</a:t>
            </a:r>
            <a:r>
              <a:rPr kumimoji="1" lang="en-US" altLang="zh-CN" dirty="0"/>
              <a:t>-</a:t>
            </a:r>
            <a:r>
              <a:rPr kumimoji="1" lang="zh-CN" altLang="en-US" dirty="0"/>
              <a:t>方法论</a:t>
            </a:r>
          </a:p>
        </p:txBody>
      </p:sp>
      <p:sp>
        <p:nvSpPr>
          <p:cNvPr id="3" name="内容占位符 2">
            <a:extLst>
              <a:ext uri="{FF2B5EF4-FFF2-40B4-BE49-F238E27FC236}">
                <a16:creationId xmlns:a16="http://schemas.microsoft.com/office/drawing/2014/main" id="{D33DEEC7-F389-0640-A359-E745BDB37BCD}"/>
              </a:ext>
            </a:extLst>
          </p:cNvPr>
          <p:cNvSpPr>
            <a:spLocks noGrp="1"/>
          </p:cNvSpPr>
          <p:nvPr>
            <p:ph idx="1"/>
          </p:nvPr>
        </p:nvSpPr>
        <p:spPr>
          <a:xfrm>
            <a:off x="195261" y="1151635"/>
            <a:ext cx="5477117" cy="4954697"/>
          </a:xfrm>
        </p:spPr>
        <p:txBody>
          <a:bodyPr>
            <a:normAutofit/>
          </a:bodyPr>
          <a:lstStyle/>
          <a:p>
            <a:pPr algn="just"/>
            <a:r>
              <a:rPr lang="zh-CN" altLang="en-US" b="0" i="0" u="none" strike="noStrike" dirty="0">
                <a:effectLst/>
                <a:latin typeface="Microsoft YaHei" panose="020B0503020204020204" pitchFamily="34" charset="-122"/>
                <a:ea typeface="Microsoft YaHei" panose="020B0503020204020204" pitchFamily="34" charset="-122"/>
              </a:rPr>
              <a:t>计算社会科学是社会科学定性</a:t>
            </a:r>
            <a:r>
              <a:rPr lang="en-US" altLang="zh-CN" b="0" i="0" u="none" strike="noStrike" dirty="0">
                <a:effectLst/>
                <a:latin typeface="Microsoft YaHei" panose="020B0503020204020204" pitchFamily="34" charset="-122"/>
                <a:ea typeface="Microsoft YaHei" panose="020B0503020204020204" pitchFamily="34" charset="-122"/>
              </a:rPr>
              <a:t>-</a:t>
            </a:r>
            <a:r>
              <a:rPr lang="zh-CN" altLang="en-US" b="0" i="0" u="none" strike="noStrike" dirty="0">
                <a:effectLst/>
                <a:latin typeface="Microsoft YaHei" panose="020B0503020204020204" pitchFamily="34" charset="-122"/>
                <a:ea typeface="Microsoft YaHei" panose="020B0503020204020204" pitchFamily="34" charset="-122"/>
              </a:rPr>
              <a:t>定量传统、相关</a:t>
            </a:r>
            <a:r>
              <a:rPr lang="en-US" altLang="zh-CN" b="0" i="0" u="none" strike="noStrike" dirty="0">
                <a:effectLst/>
                <a:latin typeface="Microsoft YaHei" panose="020B0503020204020204" pitchFamily="34" charset="-122"/>
                <a:ea typeface="Microsoft YaHei" panose="020B0503020204020204" pitchFamily="34" charset="-122"/>
              </a:rPr>
              <a:t>-</a:t>
            </a:r>
            <a:r>
              <a:rPr lang="zh-CN" altLang="en-US" b="0" i="0" u="none" strike="noStrike" dirty="0">
                <a:effectLst/>
                <a:latin typeface="Microsoft YaHei" panose="020B0503020204020204" pitchFamily="34" charset="-122"/>
                <a:ea typeface="Microsoft YaHei" panose="020B0503020204020204" pitchFamily="34" charset="-122"/>
              </a:rPr>
              <a:t>因果传统、社会科学与自然科学竞争与融合的产物，而技术进步、学科间融合、新数据分析技术的应用、新的商业和组织环境正在加速推动这种范式转换。</a:t>
            </a:r>
            <a:endParaRPr kumimoji="1" lang="en-US" altLang="zh-CN" b="0" dirty="0">
              <a:latin typeface="Microsoft YaHei" panose="020B0503020204020204" pitchFamily="34" charset="-122"/>
              <a:ea typeface="Microsoft YaHei" panose="020B0503020204020204" pitchFamily="34" charset="-122"/>
            </a:endParaRPr>
          </a:p>
          <a:p>
            <a:r>
              <a:rPr kumimoji="1" lang="en-US" altLang="zh-CN" b="0" dirty="0">
                <a:latin typeface="Microsoft YaHei" panose="020B0503020204020204" pitchFamily="34" charset="-122"/>
                <a:ea typeface="Microsoft YaHei" panose="020B0503020204020204" pitchFamily="34" charset="-122"/>
              </a:rPr>
              <a:t>“</a:t>
            </a:r>
            <a:r>
              <a:rPr kumimoji="1" lang="zh-CN" altLang="en-US" b="0" dirty="0">
                <a:latin typeface="Microsoft YaHei" panose="020B0503020204020204" pitchFamily="34" charset="-122"/>
                <a:ea typeface="Microsoft YaHei" panose="020B0503020204020204" pitchFamily="34" charset="-122"/>
              </a:rPr>
              <a:t>计算社会科学本质上是推动定量和定性研究的融合，计算社会科学的技术可以对定性资料进行定量化的解读，可以生产出学科意义上的知识，弥合两种方法论的分野和争议。”</a:t>
            </a:r>
          </a:p>
        </p:txBody>
      </p:sp>
      <p:pic>
        <p:nvPicPr>
          <p:cNvPr id="6146" name="Picture 2" descr="A Paradigm for Computational Science and Information Technology | Download  Scientific Diagram">
            <a:extLst>
              <a:ext uri="{FF2B5EF4-FFF2-40B4-BE49-F238E27FC236}">
                <a16:creationId xmlns:a16="http://schemas.microsoft.com/office/drawing/2014/main" id="{560FF9A1-0B21-EF46-AA7F-925227F86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03661"/>
            <a:ext cx="5825047" cy="444325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2557F81-4C37-1349-B337-821FA254D4C6}"/>
              </a:ext>
            </a:extLst>
          </p:cNvPr>
          <p:cNvSpPr txBox="1"/>
          <p:nvPr/>
        </p:nvSpPr>
        <p:spPr>
          <a:xfrm>
            <a:off x="5970486" y="5410197"/>
            <a:ext cx="6098582" cy="646331"/>
          </a:xfrm>
          <a:prstGeom prst="rect">
            <a:avLst/>
          </a:prstGeom>
          <a:noFill/>
        </p:spPr>
        <p:txBody>
          <a:bodyPr wrap="square">
            <a:spAutoFit/>
          </a:bodyPr>
          <a:lstStyle/>
          <a:p>
            <a:r>
              <a:rPr lang="zh-CN" altLang="en-US" dirty="0"/>
              <a:t>https://www.researchgate.net/publication/2860483_An_Architecture_for_e-Science_and_its_Implications</a:t>
            </a:r>
          </a:p>
        </p:txBody>
      </p:sp>
    </p:spTree>
    <p:extLst>
      <p:ext uri="{BB962C8B-B14F-4D97-AF65-F5344CB8AC3E}">
        <p14:creationId xmlns:p14="http://schemas.microsoft.com/office/powerpoint/2010/main" val="1156839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0674-949E-4B07-63AF-71FDE8681203}"/>
              </a:ext>
            </a:extLst>
          </p:cNvPr>
          <p:cNvSpPr>
            <a:spLocks noGrp="1"/>
          </p:cNvSpPr>
          <p:nvPr>
            <p:ph type="title"/>
          </p:nvPr>
        </p:nvSpPr>
        <p:spPr/>
        <p:txBody>
          <a:bodyPr/>
          <a:lstStyle/>
          <a:p>
            <a:r>
              <a:rPr lang="en-CN" dirty="0"/>
              <a:t>计算社会科学</a:t>
            </a:r>
            <a:r>
              <a:rPr lang="zh-CN" altLang="en-US" dirty="0"/>
              <a:t> </a:t>
            </a:r>
            <a:r>
              <a:rPr lang="en-US" altLang="zh-CN" dirty="0"/>
              <a:t>VS. </a:t>
            </a:r>
            <a:r>
              <a:rPr lang="zh-CN" altLang="en-US" dirty="0"/>
              <a:t>社会计算</a:t>
            </a:r>
            <a:endParaRPr lang="en-CN" dirty="0"/>
          </a:p>
        </p:txBody>
      </p:sp>
      <p:pic>
        <p:nvPicPr>
          <p:cNvPr id="4" name="Picture 3">
            <a:extLst>
              <a:ext uri="{FF2B5EF4-FFF2-40B4-BE49-F238E27FC236}">
                <a16:creationId xmlns:a16="http://schemas.microsoft.com/office/drawing/2014/main" id="{D87F6B5C-FFF9-E2D0-3D58-0CBF3BF52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452" y="1178583"/>
            <a:ext cx="5314084" cy="4167909"/>
          </a:xfrm>
          <a:prstGeom prst="rect">
            <a:avLst/>
          </a:prstGeom>
        </p:spPr>
      </p:pic>
      <p:sp>
        <p:nvSpPr>
          <p:cNvPr id="5" name="TextBox 4">
            <a:extLst>
              <a:ext uri="{FF2B5EF4-FFF2-40B4-BE49-F238E27FC236}">
                <a16:creationId xmlns:a16="http://schemas.microsoft.com/office/drawing/2014/main" id="{11F1E15F-F60B-A8A2-6A0F-DB858F4AE702}"/>
              </a:ext>
            </a:extLst>
          </p:cNvPr>
          <p:cNvSpPr txBox="1"/>
          <p:nvPr/>
        </p:nvSpPr>
        <p:spPr>
          <a:xfrm>
            <a:off x="1659668" y="5454831"/>
            <a:ext cx="6965868" cy="646331"/>
          </a:xfrm>
          <a:prstGeom prst="rect">
            <a:avLst/>
          </a:prstGeom>
          <a:noFill/>
        </p:spPr>
        <p:txBody>
          <a:bodyPr wrap="square" rtlCol="0">
            <a:spAutoFit/>
          </a:bodyPr>
          <a:lstStyle/>
          <a:p>
            <a:r>
              <a:rPr lang="en-US" dirty="0">
                <a:solidFill>
                  <a:srgbClr val="03215B"/>
                </a:solidFill>
              </a:rPr>
              <a:t>Ref: ﻿</a:t>
            </a:r>
            <a:r>
              <a:rPr lang="en-US" dirty="0" err="1">
                <a:solidFill>
                  <a:srgbClr val="03215B"/>
                </a:solidFill>
              </a:rPr>
              <a:t>Karpatne</a:t>
            </a:r>
            <a:r>
              <a:rPr lang="en-US" dirty="0">
                <a:solidFill>
                  <a:srgbClr val="03215B"/>
                </a:solidFill>
              </a:rPr>
              <a:t> et al. Theory-guided data science: A new paradigm for scientific discovery from data. </a:t>
            </a:r>
            <a:r>
              <a:rPr lang="en-US" i="1" dirty="0">
                <a:solidFill>
                  <a:srgbClr val="03215B"/>
                </a:solidFill>
              </a:rPr>
              <a:t>TKDE</a:t>
            </a:r>
            <a:r>
              <a:rPr lang="en-US" dirty="0">
                <a:solidFill>
                  <a:srgbClr val="03215B"/>
                </a:solidFill>
              </a:rPr>
              <a:t>, 2017</a:t>
            </a:r>
          </a:p>
        </p:txBody>
      </p:sp>
      <p:sp>
        <p:nvSpPr>
          <p:cNvPr id="6" name="TextBox 5">
            <a:extLst>
              <a:ext uri="{FF2B5EF4-FFF2-40B4-BE49-F238E27FC236}">
                <a16:creationId xmlns:a16="http://schemas.microsoft.com/office/drawing/2014/main" id="{0613A337-7016-E1B6-7B75-6142BD6E9550}"/>
              </a:ext>
            </a:extLst>
          </p:cNvPr>
          <p:cNvSpPr txBox="1"/>
          <p:nvPr/>
        </p:nvSpPr>
        <p:spPr>
          <a:xfrm>
            <a:off x="8281556" y="4405746"/>
            <a:ext cx="1210588" cy="400110"/>
          </a:xfrm>
          <a:prstGeom prst="rect">
            <a:avLst/>
          </a:prstGeom>
          <a:noFill/>
        </p:spPr>
        <p:txBody>
          <a:bodyPr wrap="none" rtlCol="0">
            <a:spAutoFit/>
          </a:bodyPr>
          <a:lstStyle/>
          <a:p>
            <a:pPr algn="l"/>
            <a:r>
              <a:rPr lang="en-CN" sz="2000" b="1" dirty="0"/>
              <a:t>社会计算</a:t>
            </a:r>
          </a:p>
        </p:txBody>
      </p:sp>
      <p:sp>
        <p:nvSpPr>
          <p:cNvPr id="7" name="TextBox 6">
            <a:extLst>
              <a:ext uri="{FF2B5EF4-FFF2-40B4-BE49-F238E27FC236}">
                <a16:creationId xmlns:a16="http://schemas.microsoft.com/office/drawing/2014/main" id="{1D9BDBD7-171A-13AE-1E3C-CB102065665E}"/>
              </a:ext>
            </a:extLst>
          </p:cNvPr>
          <p:cNvSpPr txBox="1"/>
          <p:nvPr/>
        </p:nvSpPr>
        <p:spPr>
          <a:xfrm>
            <a:off x="5781458" y="2062229"/>
            <a:ext cx="1723549" cy="400110"/>
          </a:xfrm>
          <a:prstGeom prst="rect">
            <a:avLst/>
          </a:prstGeom>
          <a:noFill/>
        </p:spPr>
        <p:txBody>
          <a:bodyPr wrap="none" rtlCol="0">
            <a:spAutoFit/>
          </a:bodyPr>
          <a:lstStyle/>
          <a:p>
            <a:pPr algn="l"/>
            <a:r>
              <a:rPr lang="en-CN" sz="2000" b="1" dirty="0"/>
              <a:t>计算社会科学</a:t>
            </a:r>
          </a:p>
        </p:txBody>
      </p:sp>
      <p:sp>
        <p:nvSpPr>
          <p:cNvPr id="8" name="TextBox 7">
            <a:extLst>
              <a:ext uri="{FF2B5EF4-FFF2-40B4-BE49-F238E27FC236}">
                <a16:creationId xmlns:a16="http://schemas.microsoft.com/office/drawing/2014/main" id="{58E8E39D-0899-2D58-DF2A-CFE8BE208FB0}"/>
              </a:ext>
            </a:extLst>
          </p:cNvPr>
          <p:cNvSpPr txBox="1"/>
          <p:nvPr/>
        </p:nvSpPr>
        <p:spPr>
          <a:xfrm>
            <a:off x="3622965" y="933501"/>
            <a:ext cx="1210588" cy="400110"/>
          </a:xfrm>
          <a:prstGeom prst="rect">
            <a:avLst/>
          </a:prstGeom>
          <a:noFill/>
        </p:spPr>
        <p:txBody>
          <a:bodyPr wrap="none" rtlCol="0">
            <a:spAutoFit/>
          </a:bodyPr>
          <a:lstStyle/>
          <a:p>
            <a:pPr algn="l"/>
            <a:r>
              <a:rPr lang="en-CN" sz="2000" b="1" dirty="0"/>
              <a:t>社会科学</a:t>
            </a:r>
          </a:p>
        </p:txBody>
      </p:sp>
    </p:spTree>
    <p:extLst>
      <p:ext uri="{BB962C8B-B14F-4D97-AF65-F5344CB8AC3E}">
        <p14:creationId xmlns:p14="http://schemas.microsoft.com/office/powerpoint/2010/main" val="2289309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B73B-7167-5EA9-5135-CADDB0830305}"/>
              </a:ext>
            </a:extLst>
          </p:cNvPr>
          <p:cNvSpPr>
            <a:spLocks noGrp="1"/>
          </p:cNvSpPr>
          <p:nvPr>
            <p:ph type="title"/>
          </p:nvPr>
        </p:nvSpPr>
        <p:spPr/>
        <p:txBody>
          <a:bodyPr/>
          <a:lstStyle/>
          <a:p>
            <a:endParaRPr lang="en-CN"/>
          </a:p>
        </p:txBody>
      </p:sp>
      <p:pic>
        <p:nvPicPr>
          <p:cNvPr id="5" name="Content Placeholder 4">
            <a:extLst>
              <a:ext uri="{FF2B5EF4-FFF2-40B4-BE49-F238E27FC236}">
                <a16:creationId xmlns:a16="http://schemas.microsoft.com/office/drawing/2014/main" id="{CE0966C7-BAF6-2881-E776-C0203673FE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9520" y="916304"/>
            <a:ext cx="3601720" cy="4764093"/>
          </a:xfrm>
        </p:spPr>
      </p:pic>
    </p:spTree>
    <p:extLst>
      <p:ext uri="{BB962C8B-B14F-4D97-AF65-F5344CB8AC3E}">
        <p14:creationId xmlns:p14="http://schemas.microsoft.com/office/powerpoint/2010/main" val="179019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E2D3-2C92-6E8C-B973-AD3249EC0B5F}"/>
              </a:ext>
            </a:extLst>
          </p:cNvPr>
          <p:cNvSpPr>
            <a:spLocks noGrp="1"/>
          </p:cNvSpPr>
          <p:nvPr>
            <p:ph type="title"/>
          </p:nvPr>
        </p:nvSpPr>
        <p:spPr/>
        <p:txBody>
          <a:bodyPr/>
          <a:lstStyle/>
          <a:p>
            <a:r>
              <a:rPr lang="en-CN" dirty="0"/>
              <a:t>人类动力学</a:t>
            </a:r>
          </a:p>
        </p:txBody>
      </p:sp>
      <p:sp>
        <p:nvSpPr>
          <p:cNvPr id="4" name="Rectangle 3">
            <a:extLst>
              <a:ext uri="{FF2B5EF4-FFF2-40B4-BE49-F238E27FC236}">
                <a16:creationId xmlns:a16="http://schemas.microsoft.com/office/drawing/2014/main" id="{E1B2F7D1-8DEF-C44B-0491-A226A5EF6F9E}"/>
              </a:ext>
            </a:extLst>
          </p:cNvPr>
          <p:cNvSpPr/>
          <p:nvPr/>
        </p:nvSpPr>
        <p:spPr>
          <a:xfrm>
            <a:off x="457439" y="918518"/>
            <a:ext cx="6647974" cy="523220"/>
          </a:xfrm>
          <a:prstGeom prst="rect">
            <a:avLst/>
          </a:prstGeom>
        </p:spPr>
        <p:txBody>
          <a:bodyPr wrap="none">
            <a:spAutoFit/>
          </a:bodyPr>
          <a:lstStyle/>
          <a:p>
            <a:pPr algn="ctr"/>
            <a:r>
              <a:rPr lang="zh-CN" altLang="en-US" sz="2800" b="1" dirty="0">
                <a:solidFill>
                  <a:srgbClr val="A80000"/>
                </a:solidFill>
                <a:latin typeface="+mn-ea"/>
              </a:rPr>
              <a:t>个体移动行为的物理学概念：</a:t>
            </a:r>
            <a:r>
              <a:rPr lang="zh-CN" altLang="en-US" sz="2800" dirty="0">
                <a:solidFill>
                  <a:srgbClr val="A80000"/>
                </a:solidFill>
                <a:latin typeface="+mn-ea"/>
              </a:rPr>
              <a:t>人类动力学</a:t>
            </a:r>
            <a:endParaRPr lang="en-US" sz="2800" dirty="0">
              <a:solidFill>
                <a:srgbClr val="A80000"/>
              </a:solidFill>
              <a:latin typeface="+mn-ea"/>
            </a:endParaRPr>
          </a:p>
        </p:txBody>
      </p:sp>
      <p:sp>
        <p:nvSpPr>
          <p:cNvPr id="5" name="矩形 6">
            <a:extLst>
              <a:ext uri="{FF2B5EF4-FFF2-40B4-BE49-F238E27FC236}">
                <a16:creationId xmlns:a16="http://schemas.microsoft.com/office/drawing/2014/main" id="{36D02BB6-FBBE-08E9-25D0-7D2F2A16211E}"/>
              </a:ext>
            </a:extLst>
          </p:cNvPr>
          <p:cNvSpPr/>
          <p:nvPr/>
        </p:nvSpPr>
        <p:spPr>
          <a:xfrm>
            <a:off x="457439" y="1553041"/>
            <a:ext cx="3874577" cy="4665940"/>
          </a:xfrm>
          <a:prstGeom prst="rect">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rgbClr val="A80000"/>
                </a:solidFill>
              </a:rPr>
              <a:t>人类动力学：</a:t>
            </a:r>
            <a:r>
              <a:rPr lang="zh-CN" altLang="en-US" sz="2000" dirty="0">
                <a:solidFill>
                  <a:srgbClr val="A80000"/>
                </a:solidFill>
              </a:rPr>
              <a:t>研究人类在不同时间、空间尺度上的移动行为</a:t>
            </a:r>
            <a:endParaRPr lang="en-US" altLang="zh-CN" sz="2000" dirty="0">
              <a:solidFill>
                <a:srgbClr val="A80000"/>
              </a:solidFill>
            </a:endParaRPr>
          </a:p>
          <a:p>
            <a:pPr marL="800100" lvl="1" indent="-342900">
              <a:lnSpc>
                <a:spcPct val="150000"/>
              </a:lnSpc>
              <a:buFont typeface="Arial" panose="020B0604020202020204" pitchFamily="34" charset="0"/>
              <a:buChar char="•"/>
            </a:pPr>
            <a:r>
              <a:rPr lang="zh-CN" altLang="en-US" sz="2000" dirty="0">
                <a:solidFill>
                  <a:srgbClr val="A80000"/>
                </a:solidFill>
              </a:rPr>
              <a:t>国家之间的移民行为</a:t>
            </a:r>
            <a:endParaRPr lang="en-US" altLang="zh-CN" sz="2000" dirty="0">
              <a:solidFill>
                <a:srgbClr val="A80000"/>
              </a:solidFill>
            </a:endParaRPr>
          </a:p>
          <a:p>
            <a:pPr marL="800100" lvl="1" indent="-342900">
              <a:lnSpc>
                <a:spcPct val="150000"/>
              </a:lnSpc>
              <a:buFont typeface="Arial" panose="020B0604020202020204" pitchFamily="34" charset="0"/>
              <a:buChar char="•"/>
            </a:pPr>
            <a:r>
              <a:rPr lang="zh-CN" altLang="en-US" sz="2000" dirty="0">
                <a:solidFill>
                  <a:srgbClr val="A80000"/>
                </a:solidFill>
              </a:rPr>
              <a:t>城市内的通勤行为</a:t>
            </a:r>
            <a:endParaRPr lang="en-US" altLang="zh-CN" sz="2000" dirty="0">
              <a:solidFill>
                <a:srgbClr val="A80000"/>
              </a:solidFill>
            </a:endParaRPr>
          </a:p>
          <a:p>
            <a:pPr marL="800100" lvl="1" indent="-342900">
              <a:lnSpc>
                <a:spcPct val="150000"/>
              </a:lnSpc>
              <a:buFont typeface="Arial" panose="020B0604020202020204" pitchFamily="34" charset="0"/>
              <a:buChar char="•"/>
            </a:pPr>
            <a:r>
              <a:rPr lang="zh-CN" altLang="en-US" sz="2000" dirty="0">
                <a:solidFill>
                  <a:srgbClr val="A80000"/>
                </a:solidFill>
              </a:rPr>
              <a:t>建筑物内部的人员流动</a:t>
            </a:r>
            <a:endParaRPr lang="en-US" altLang="zh-CN" sz="2000" dirty="0">
              <a:solidFill>
                <a:srgbClr val="A80000"/>
              </a:solidFill>
            </a:endParaRPr>
          </a:p>
          <a:p>
            <a:pPr>
              <a:lnSpc>
                <a:spcPct val="150000"/>
              </a:lnSpc>
            </a:pPr>
            <a:r>
              <a:rPr lang="zh-CN" altLang="en-US" sz="2000" b="1" dirty="0">
                <a:solidFill>
                  <a:srgbClr val="A80000"/>
                </a:solidFill>
              </a:rPr>
              <a:t>潜在应用领域：</a:t>
            </a:r>
            <a:endParaRPr lang="en-US" altLang="zh-CN" sz="2000" b="1" dirty="0">
              <a:solidFill>
                <a:srgbClr val="A80000"/>
              </a:solidFill>
            </a:endParaRPr>
          </a:p>
          <a:p>
            <a:pPr marL="742950" lvl="1" indent="-285750">
              <a:lnSpc>
                <a:spcPct val="150000"/>
              </a:lnSpc>
              <a:buFont typeface="Arial" panose="020B0604020202020204" pitchFamily="34" charset="0"/>
              <a:buChar char="•"/>
            </a:pPr>
            <a:r>
              <a:rPr lang="zh-CN" altLang="en-US" sz="2000" dirty="0">
                <a:solidFill>
                  <a:srgbClr val="A80000"/>
                </a:solidFill>
              </a:rPr>
              <a:t>流行病传播</a:t>
            </a:r>
            <a:endParaRPr lang="en-US" altLang="zh-CN" sz="2000" dirty="0">
              <a:solidFill>
                <a:srgbClr val="A80000"/>
              </a:solidFill>
            </a:endParaRPr>
          </a:p>
          <a:p>
            <a:pPr marL="742950" lvl="1" indent="-285750">
              <a:lnSpc>
                <a:spcPct val="150000"/>
              </a:lnSpc>
              <a:buFont typeface="Arial" panose="020B0604020202020204" pitchFamily="34" charset="0"/>
              <a:buChar char="•"/>
            </a:pPr>
            <a:r>
              <a:rPr lang="zh-CN" altLang="en-US" sz="2000" dirty="0">
                <a:solidFill>
                  <a:srgbClr val="A80000"/>
                </a:solidFill>
              </a:rPr>
              <a:t>城市规划</a:t>
            </a:r>
            <a:endParaRPr lang="en-US" altLang="zh-CN" sz="2000" dirty="0">
              <a:solidFill>
                <a:srgbClr val="A80000"/>
              </a:solidFill>
            </a:endParaRPr>
          </a:p>
          <a:p>
            <a:pPr marL="742950" lvl="1" indent="-285750">
              <a:lnSpc>
                <a:spcPct val="150000"/>
              </a:lnSpc>
              <a:buFont typeface="Arial" panose="020B0604020202020204" pitchFamily="34" charset="0"/>
              <a:buChar char="•"/>
            </a:pPr>
            <a:r>
              <a:rPr lang="zh-CN" altLang="en-US" sz="2000" dirty="0">
                <a:solidFill>
                  <a:srgbClr val="A80000"/>
                </a:solidFill>
              </a:rPr>
              <a:t>交通规划</a:t>
            </a:r>
            <a:endParaRPr lang="en-US" altLang="zh-CN" sz="2000" dirty="0">
              <a:solidFill>
                <a:srgbClr val="A80000"/>
              </a:solidFill>
            </a:endParaRPr>
          </a:p>
          <a:p>
            <a:pPr marL="742950" lvl="1" indent="-285750">
              <a:lnSpc>
                <a:spcPct val="150000"/>
              </a:lnSpc>
              <a:buFont typeface="Arial" panose="020B0604020202020204" pitchFamily="34" charset="0"/>
              <a:buChar char="•"/>
            </a:pPr>
            <a:r>
              <a:rPr lang="zh-CN" altLang="en-US" sz="2000" dirty="0">
                <a:solidFill>
                  <a:srgbClr val="A80000"/>
                </a:solidFill>
              </a:rPr>
              <a:t>商业选址</a:t>
            </a:r>
          </a:p>
        </p:txBody>
      </p:sp>
      <p:pic>
        <p:nvPicPr>
          <p:cNvPr id="6" name="Tracking urban mobility">
            <a:hlinkClick r:id="" action="ppaction://media"/>
            <a:extLst>
              <a:ext uri="{FF2B5EF4-FFF2-40B4-BE49-F238E27FC236}">
                <a16:creationId xmlns:a16="http://schemas.microsoft.com/office/drawing/2014/main" id="{BFCB2398-F138-517F-9839-769756EB11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90757" y="1817165"/>
            <a:ext cx="6884894" cy="3872753"/>
          </a:xfrm>
          <a:prstGeom prst="rect">
            <a:avLst/>
          </a:prstGeom>
        </p:spPr>
      </p:pic>
      <p:sp>
        <p:nvSpPr>
          <p:cNvPr id="7" name="TextBox 6">
            <a:extLst>
              <a:ext uri="{FF2B5EF4-FFF2-40B4-BE49-F238E27FC236}">
                <a16:creationId xmlns:a16="http://schemas.microsoft.com/office/drawing/2014/main" id="{F268E11C-8C72-2AEE-432B-954560F5F101}"/>
              </a:ext>
            </a:extLst>
          </p:cNvPr>
          <p:cNvSpPr txBox="1"/>
          <p:nvPr/>
        </p:nvSpPr>
        <p:spPr>
          <a:xfrm>
            <a:off x="4990757" y="5861010"/>
            <a:ext cx="6884894" cy="369332"/>
          </a:xfrm>
          <a:prstGeom prst="rect">
            <a:avLst/>
          </a:prstGeom>
          <a:noFill/>
        </p:spPr>
        <p:txBody>
          <a:bodyPr wrap="square" rtlCol="0">
            <a:spAutoFit/>
          </a:bodyPr>
          <a:lstStyle/>
          <a:p>
            <a:r>
              <a:rPr lang="en-US" dirty="0">
                <a:solidFill>
                  <a:srgbClr val="A80000"/>
                </a:solidFill>
              </a:rPr>
              <a:t>Ref. Jiang, Shan, et al. </a:t>
            </a:r>
            <a:r>
              <a:rPr lang="en-US" i="1" dirty="0">
                <a:solidFill>
                  <a:srgbClr val="A80000"/>
                </a:solidFill>
              </a:rPr>
              <a:t>PNAS</a:t>
            </a:r>
            <a:r>
              <a:rPr lang="en-US" dirty="0">
                <a:solidFill>
                  <a:srgbClr val="A80000"/>
                </a:solidFill>
              </a:rPr>
              <a:t> (2016): E5370-E5378.</a:t>
            </a:r>
          </a:p>
        </p:txBody>
      </p:sp>
    </p:spTree>
    <p:extLst>
      <p:ext uri="{BB962C8B-B14F-4D97-AF65-F5344CB8AC3E}">
        <p14:creationId xmlns:p14="http://schemas.microsoft.com/office/powerpoint/2010/main" val="136386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75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课程目标</a:t>
            </a:r>
          </a:p>
        </p:txBody>
      </p:sp>
      <p:sp>
        <p:nvSpPr>
          <p:cNvPr id="4" name="TextBox 3">
            <a:extLst>
              <a:ext uri="{FF2B5EF4-FFF2-40B4-BE49-F238E27FC236}">
                <a16:creationId xmlns:a16="http://schemas.microsoft.com/office/drawing/2014/main" id="{A2A1387A-1B04-3DA1-CB2B-14DF2A82C048}"/>
              </a:ext>
            </a:extLst>
          </p:cNvPr>
          <p:cNvSpPr txBox="1"/>
          <p:nvPr/>
        </p:nvSpPr>
        <p:spPr>
          <a:xfrm>
            <a:off x="955963" y="1117753"/>
            <a:ext cx="8390658" cy="646331"/>
          </a:xfrm>
          <a:prstGeom prst="rect">
            <a:avLst/>
          </a:prstGeom>
          <a:noFill/>
        </p:spPr>
        <p:txBody>
          <a:bodyPr wrap="square">
            <a:spAutoFit/>
          </a:bodyPr>
          <a:lstStyle/>
          <a:p>
            <a:r>
              <a:rPr lang="zh-CN" sz="18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介绍计算社会科学研究问题与研究方法，引导学生从交叉学科、系统科学的视角探究社会发展进程中的重要问题及学习潜在解决方案。</a:t>
            </a:r>
            <a:r>
              <a:rPr lang="en-CN" dirty="0">
                <a:effectLst/>
              </a:rPr>
              <a:t> </a:t>
            </a:r>
            <a:endParaRPr lang="en-CN" dirty="0"/>
          </a:p>
        </p:txBody>
      </p:sp>
      <p:sp>
        <p:nvSpPr>
          <p:cNvPr id="6" name="TextBox 5">
            <a:extLst>
              <a:ext uri="{FF2B5EF4-FFF2-40B4-BE49-F238E27FC236}">
                <a16:creationId xmlns:a16="http://schemas.microsoft.com/office/drawing/2014/main" id="{DF3FE199-63D7-4844-8EDD-48EE2CB920E1}"/>
              </a:ext>
            </a:extLst>
          </p:cNvPr>
          <p:cNvSpPr txBox="1"/>
          <p:nvPr/>
        </p:nvSpPr>
        <p:spPr>
          <a:xfrm>
            <a:off x="381242" y="1565677"/>
            <a:ext cx="11429515" cy="4801314"/>
          </a:xfrm>
          <a:prstGeom prst="rect">
            <a:avLst/>
          </a:prstGeom>
          <a:noFill/>
        </p:spPr>
        <p:txBody>
          <a:bodyPr wrap="square">
            <a:spAutoFit/>
          </a:bodyPr>
          <a:lstStyle/>
          <a:p>
            <a:pPr marL="342900" lvl="0" indent="-342900" algn="l" fontAlgn="ctr">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了解社会科学研究的典型问题及传统研究方法，了解计算社会科学这一新的交叉学科研究新范式，了解利用大数据的视角客观分析社会学现象和问题，以社会发展进程中的重大问题为引导，增强对人类和社会发展的关注，提升学习热情。</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掌握基本的社会学大数据处理与分析方法，掌握</a:t>
            </a:r>
            <a:r>
              <a:rPr lang="en-US"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Python</a:t>
            </a: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处理数据的基本操作，包括数据获取、数据清洗、数据关联性分析、数据可视化等，增强面对复杂社会现象的理性分析能力。</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了解计算社会科学研究的典型场景，包括</a:t>
            </a:r>
            <a:r>
              <a:rPr lang="zh-CN" sz="1800" u="none" strike="noStrike" kern="1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人类行为、交通拥堵、社交网络、疫情传播等，了解场景中设计的主要问题、数据与研究价值，增强对社会复杂系统的认知，学习如何利用专业知识解决社会问题，为社会公益贡献力量、推进社会可持续发展。</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掌握计算社会科学研究的基本建模方法，包括复杂网络分析方法、人类动力学、社会力模型、智能体模拟等理论模型与建模方法。学习从宏观、系统的视角看待复杂的社会系统，提升面对复杂问题的全局思考能力。</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掌握基本的社会数据挖掘与人工智能分析方法，包括时间序列分析、文本分析、时空数据挖掘、以及典型人工智能模型等，提高社会学大数据分析挖掘能力。</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学习在《</a:t>
            </a:r>
            <a:r>
              <a:rPr lang="en-US"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Nature</a:t>
            </a: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Science</a:t>
            </a: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系列期刊发表的经典计算社会科学研究工作，学习国际知名团队的研究思路，以小组形式开展计算社会科学课题研究，最终形成科研成果汇报与研究报告，学会利用自身知识解决现实问题、形成抽象思维与建模能力。</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mj-lt"/>
              <a:buAutoNum type="arabicPeriod"/>
            </a:pPr>
            <a:r>
              <a:rPr lang="zh-CN" sz="1800" kern="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掌握基本的开源工具使用方法，了解科研数据及代码开源、算法模型可复现性等开源文化对科学进步的推动作用。</a:t>
            </a:r>
            <a:endParaRPr lang="en-CN" sz="2400" kern="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0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任课教师简介</a:t>
            </a:r>
          </a:p>
        </p:txBody>
      </p:sp>
      <p:pic>
        <p:nvPicPr>
          <p:cNvPr id="3" name="Picture 2">
            <a:extLst>
              <a:ext uri="{FF2B5EF4-FFF2-40B4-BE49-F238E27FC236}">
                <a16:creationId xmlns:a16="http://schemas.microsoft.com/office/drawing/2014/main" id="{C6C05A3C-B8E0-B517-F490-3805C1EC2B6B}"/>
              </a:ext>
            </a:extLst>
          </p:cNvPr>
          <p:cNvPicPr>
            <a:picLocks noChangeAspect="1"/>
          </p:cNvPicPr>
          <p:nvPr/>
        </p:nvPicPr>
        <p:blipFill>
          <a:blip r:embed="rId2"/>
          <a:stretch>
            <a:fillRect/>
          </a:stretch>
        </p:blipFill>
        <p:spPr>
          <a:xfrm>
            <a:off x="9336396" y="907896"/>
            <a:ext cx="1759969" cy="1773937"/>
          </a:xfrm>
          <a:prstGeom prst="rect">
            <a:avLst/>
          </a:prstGeom>
        </p:spPr>
      </p:pic>
      <p:sp>
        <p:nvSpPr>
          <p:cNvPr id="4" name="内容占位符 2">
            <a:extLst>
              <a:ext uri="{FF2B5EF4-FFF2-40B4-BE49-F238E27FC236}">
                <a16:creationId xmlns:a16="http://schemas.microsoft.com/office/drawing/2014/main" id="{EEA1469F-6A0B-D07B-6EE3-15B11B7B4B68}"/>
              </a:ext>
            </a:extLst>
          </p:cNvPr>
          <p:cNvSpPr txBox="1">
            <a:spLocks noChangeArrowheads="1"/>
          </p:cNvSpPr>
          <p:nvPr/>
        </p:nvSpPr>
        <p:spPr>
          <a:xfrm>
            <a:off x="861463" y="805761"/>
            <a:ext cx="9721188" cy="2618898"/>
          </a:xfrm>
          <a:prstGeom prst="rect">
            <a:avLst/>
          </a:prstGeom>
        </p:spPr>
        <p:txBody>
          <a:bodyPr>
            <a:normAutofit/>
          </a:bodyPr>
          <a:lstStyle>
            <a:lvl1pPr marL="449580" indent="-449580" algn="l" rtl="0" eaLnBrk="0" fontAlgn="base" hangingPunct="0">
              <a:lnSpc>
                <a:spcPct val="110000"/>
              </a:lnSpc>
              <a:spcBef>
                <a:spcPct val="20000"/>
              </a:spcBef>
              <a:spcAft>
                <a:spcPct val="0"/>
              </a:spcAft>
              <a:buSzPct val="120000"/>
              <a:buBlip>
                <a:blip r:embed="rId3"/>
              </a:buBlip>
              <a:defRPr sz="2800">
                <a:solidFill>
                  <a:schemeClr val="tx1"/>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chemeClr val="tx1"/>
                </a:solidFill>
                <a:latin typeface="+mn-lt"/>
                <a:ea typeface="+mn-ea"/>
              </a:defRPr>
            </a:lvl2pPr>
            <a:lvl3pPr marL="1322705" indent="-228600" algn="l" rtl="0" eaLnBrk="0" fontAlgn="base" hangingPunct="0">
              <a:lnSpc>
                <a:spcPct val="110000"/>
              </a:lnSpc>
              <a:spcBef>
                <a:spcPct val="20000"/>
              </a:spcBef>
              <a:spcAft>
                <a:spcPct val="0"/>
              </a:spcAft>
              <a:buChar char="•"/>
              <a:defRPr sz="2400">
                <a:solidFill>
                  <a:schemeClr val="tx1"/>
                </a:solidFill>
                <a:latin typeface="+mn-lt"/>
                <a:ea typeface="+mn-ea"/>
              </a:defRPr>
            </a:lvl3pPr>
            <a:lvl4pPr marL="1730375" indent="-228600" algn="l" rtl="0" eaLnBrk="0" fontAlgn="base" hangingPunct="0">
              <a:lnSpc>
                <a:spcPct val="110000"/>
              </a:lnSpc>
              <a:spcBef>
                <a:spcPct val="20000"/>
              </a:spcBef>
              <a:spcAft>
                <a:spcPct val="0"/>
              </a:spcAft>
              <a:buChar char="–"/>
              <a:defRPr sz="2000">
                <a:solidFill>
                  <a:schemeClr val="tx1"/>
                </a:solidFill>
                <a:latin typeface="+mn-lt"/>
                <a:ea typeface="+mn-ea"/>
              </a:defRPr>
            </a:lvl4pPr>
            <a:lvl5pPr marL="2138680" indent="-228600" algn="l" rtl="0" eaLnBrk="0" fontAlgn="base" hangingPunct="0">
              <a:lnSpc>
                <a:spcPct val="110000"/>
              </a:lnSpc>
              <a:spcBef>
                <a:spcPct val="20000"/>
              </a:spcBef>
              <a:spcAft>
                <a:spcPct val="0"/>
              </a:spcAft>
              <a:buChar char="»"/>
              <a:defRPr sz="2000">
                <a:solidFill>
                  <a:schemeClr val="tx1"/>
                </a:solidFill>
                <a:latin typeface="+mn-lt"/>
                <a:ea typeface="+mn-ea"/>
              </a:defRPr>
            </a:lvl5pPr>
            <a:lvl6pPr marL="2595880" indent="-228600" algn="l" rtl="0" fontAlgn="base">
              <a:spcBef>
                <a:spcPct val="20000"/>
              </a:spcBef>
              <a:spcAft>
                <a:spcPct val="0"/>
              </a:spcAft>
              <a:buChar char="»"/>
              <a:defRPr sz="2000">
                <a:solidFill>
                  <a:schemeClr val="tx1"/>
                </a:solidFill>
                <a:latin typeface="+mn-lt"/>
                <a:ea typeface="+mn-ea"/>
              </a:defRPr>
            </a:lvl6pPr>
            <a:lvl7pPr marL="3053080" indent="-228600" algn="l" rtl="0" fontAlgn="base">
              <a:spcBef>
                <a:spcPct val="20000"/>
              </a:spcBef>
              <a:spcAft>
                <a:spcPct val="0"/>
              </a:spcAft>
              <a:buChar char="»"/>
              <a:defRPr sz="2000">
                <a:solidFill>
                  <a:schemeClr val="tx1"/>
                </a:solidFill>
                <a:latin typeface="+mn-lt"/>
                <a:ea typeface="+mn-ea"/>
              </a:defRPr>
            </a:lvl7pPr>
            <a:lvl8pPr marL="3510280" indent="-228600" algn="l" rtl="0" fontAlgn="base">
              <a:spcBef>
                <a:spcPct val="20000"/>
              </a:spcBef>
              <a:spcAft>
                <a:spcPct val="0"/>
              </a:spcAft>
              <a:buChar char="»"/>
              <a:defRPr sz="2000">
                <a:solidFill>
                  <a:schemeClr val="tx1"/>
                </a:solidFill>
                <a:latin typeface="+mn-lt"/>
                <a:ea typeface="+mn-ea"/>
              </a:defRPr>
            </a:lvl8pPr>
            <a:lvl9pPr marL="396748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30000"/>
              </a:lnSpc>
              <a:spcBef>
                <a:spcPts val="600"/>
              </a:spcBef>
              <a:buNone/>
            </a:pP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金耀辉，上海交通大学 </a:t>
            </a:r>
            <a:r>
              <a:rPr lang="en-US" altLang="zh-CN"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en-US" sz="2400" b="1" kern="0" dirty="0" err="1">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人工智能研究院</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en-US" sz="2400" b="1" kern="0" dirty="0" err="1">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长聘</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教授</a:t>
            </a:r>
            <a:endParaRPr lang="en-US" altLang="zh-CN"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上海交通大学智慧法院研究院副院长、人工智能研究院总工程师</a:t>
            </a:r>
            <a:endParaRPr lang="zh-CN" altLang="en-US" sz="2000" dirty="0">
              <a:solidFill>
                <a:schemeClr val="tx2"/>
              </a:solidFill>
              <a:ea typeface="Microsoft YaHei" panose="020B0503020204020204" pitchFamily="34" charset="-122"/>
            </a:endParaRP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提升政府治理能力大数据应用技术国家工程实验室 专家委员会委员</a:t>
            </a: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木兰开源社区技术委员会委员</a:t>
            </a: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上海市公共数据开放专家委员会成员</a:t>
            </a:r>
            <a:endParaRPr lang="en-US" altLang="zh-CN" sz="2000" kern="0" dirty="0">
              <a:solidFill>
                <a:schemeClr val="tx2"/>
              </a:solidFill>
              <a:ea typeface="Microsoft YaHei" panose="020B0503020204020204" pitchFamily="34" charset="-122"/>
              <a:cs typeface="Times New Roman" panose="02020603050405020304" pitchFamily="18" charset="0"/>
            </a:endParaRPr>
          </a:p>
        </p:txBody>
      </p:sp>
      <p:sp>
        <p:nvSpPr>
          <p:cNvPr id="5" name="Rectangle 4">
            <a:extLst>
              <a:ext uri="{FF2B5EF4-FFF2-40B4-BE49-F238E27FC236}">
                <a16:creationId xmlns:a16="http://schemas.microsoft.com/office/drawing/2014/main" id="{D0769285-8C72-7E39-570E-C0E7807F3EE3}"/>
              </a:ext>
            </a:extLst>
          </p:cNvPr>
          <p:cNvSpPr/>
          <p:nvPr/>
        </p:nvSpPr>
        <p:spPr>
          <a:xfrm>
            <a:off x="589061" y="3482609"/>
            <a:ext cx="10845385" cy="2784224"/>
          </a:xfrm>
          <a:prstGeom prst="rect">
            <a:avLst/>
          </a:prstGeom>
        </p:spPr>
        <p:txBody>
          <a:bodyPr wrap="square">
            <a:spAutoFit/>
          </a:bodyPr>
          <a:lstStyle/>
          <a:p>
            <a:pPr algn="just">
              <a:lnSpc>
                <a:spcPct val="130000"/>
              </a:lnSpc>
            </a:pPr>
            <a:r>
              <a:rPr lang="zh-CN" altLang="en-US" sz="2000" b="1" dirty="0">
                <a:solidFill>
                  <a:srgbClr val="04225C"/>
                </a:solidFill>
                <a:latin typeface="+mn-lt"/>
                <a:ea typeface="Microsoft YaHei" panose="020B0503020204020204" pitchFamily="34" charset="-122"/>
              </a:rPr>
              <a:t>研究领域</a:t>
            </a:r>
            <a:r>
              <a:rPr lang="zh-CN" altLang="en-US" sz="2000" b="1" dirty="0">
                <a:solidFill>
                  <a:schemeClr val="tx2"/>
                </a:solidFill>
                <a:latin typeface="+mn-lt"/>
                <a:ea typeface="Microsoft YaHei" panose="020B0503020204020204" pitchFamily="34" charset="-122"/>
              </a:rPr>
              <a:t>：</a:t>
            </a:r>
            <a:r>
              <a:rPr lang="en-US" dirty="0" err="1">
                <a:solidFill>
                  <a:schemeClr val="tx2"/>
                </a:solidFill>
                <a:latin typeface="+mn-lt"/>
                <a:ea typeface="Microsoft YaHei" panose="020B0503020204020204" pitchFamily="34" charset="-122"/>
              </a:rPr>
              <a:t>长期从事</a:t>
            </a:r>
            <a:r>
              <a:rPr lang="en-US" b="1" dirty="0" err="1">
                <a:solidFill>
                  <a:srgbClr val="A80000"/>
                </a:solidFill>
                <a:latin typeface="+mn-lt"/>
                <a:ea typeface="Microsoft YaHei" panose="020B0503020204020204" pitchFamily="34" charset="-122"/>
              </a:rPr>
              <a:t>人工智能和通信网络</a:t>
            </a:r>
            <a:r>
              <a:rPr lang="en-US" dirty="0" err="1">
                <a:solidFill>
                  <a:schemeClr val="tx2"/>
                </a:solidFill>
                <a:latin typeface="+mn-lt"/>
                <a:ea typeface="Microsoft YaHei" panose="020B0503020204020204" pitchFamily="34" charset="-122"/>
              </a:rPr>
              <a:t>应用研究，近年来专注</a:t>
            </a:r>
            <a:r>
              <a:rPr lang="zh-CN" altLang="en-US" dirty="0">
                <a:solidFill>
                  <a:schemeClr val="tx2"/>
                </a:solidFill>
                <a:latin typeface="+mn-lt"/>
                <a:ea typeface="Microsoft YaHei" panose="020B0503020204020204" pitchFamily="34" charset="-122"/>
              </a:rPr>
              <a:t>数据治理与共享架构、 自然语言理解与深度学习、时空数据挖掘与应用，</a:t>
            </a:r>
            <a:r>
              <a:rPr lang="en-US" dirty="0" err="1">
                <a:solidFill>
                  <a:schemeClr val="tx2"/>
                </a:solidFill>
                <a:latin typeface="+mn-lt"/>
                <a:ea typeface="Microsoft YaHei" panose="020B0503020204020204" pitchFamily="34" charset="-122"/>
              </a:rPr>
              <a:t>特别是人工智能与法律</a:t>
            </a:r>
            <a:r>
              <a:rPr lang="zh-CN" altLang="en-US" dirty="0">
                <a:solidFill>
                  <a:schemeClr val="tx2"/>
                </a:solidFill>
                <a:latin typeface="+mn-lt"/>
                <a:ea typeface="Microsoft YaHei" panose="020B0503020204020204" pitchFamily="34" charset="-122"/>
              </a:rPr>
              <a:t>人文</a:t>
            </a:r>
            <a:r>
              <a:rPr lang="en-US" dirty="0">
                <a:solidFill>
                  <a:schemeClr val="tx2"/>
                </a:solidFill>
                <a:latin typeface="+mn-lt"/>
                <a:ea typeface="Microsoft YaHei" panose="020B0503020204020204" pitchFamily="34" charset="-122"/>
              </a:rPr>
              <a:t>、</a:t>
            </a:r>
            <a:r>
              <a:rPr lang="en-US" dirty="0" err="1">
                <a:solidFill>
                  <a:schemeClr val="tx2"/>
                </a:solidFill>
                <a:latin typeface="+mn-lt"/>
                <a:ea typeface="Microsoft YaHei" panose="020B0503020204020204" pitchFamily="34" charset="-122"/>
              </a:rPr>
              <a:t>公共管理</a:t>
            </a:r>
            <a:r>
              <a:rPr lang="en-US" b="1" dirty="0" err="1">
                <a:solidFill>
                  <a:srgbClr val="A80000"/>
                </a:solidFill>
                <a:latin typeface="+mn-lt"/>
                <a:ea typeface="Microsoft YaHei" panose="020B0503020204020204" pitchFamily="34" charset="-122"/>
              </a:rPr>
              <a:t>交叉研究</a:t>
            </a:r>
            <a:endParaRPr lang="en-US" b="1" dirty="0">
              <a:solidFill>
                <a:srgbClr val="A80000"/>
              </a:solidFill>
              <a:latin typeface="+mn-lt"/>
              <a:ea typeface="Microsoft YaHei" panose="020B0503020204020204" pitchFamily="34" charset="-122"/>
            </a:endParaRPr>
          </a:p>
          <a:p>
            <a:pPr algn="just">
              <a:lnSpc>
                <a:spcPct val="130000"/>
              </a:lnSpc>
            </a:pPr>
            <a:r>
              <a:rPr lang="zh-CN" altLang="en-US" sz="2000" b="1" dirty="0">
                <a:solidFill>
                  <a:srgbClr val="04225C"/>
                </a:solidFill>
                <a:latin typeface="+mn-lt"/>
                <a:ea typeface="Microsoft YaHei" panose="020B0503020204020204" pitchFamily="34" charset="-122"/>
              </a:rPr>
              <a:t>项目经验</a:t>
            </a:r>
            <a:r>
              <a:rPr lang="zh-CN" altLang="en-US" sz="2000" b="1" dirty="0">
                <a:solidFill>
                  <a:schemeClr val="tx2"/>
                </a:solidFill>
                <a:latin typeface="+mn-lt"/>
                <a:ea typeface="Microsoft YaHei" panose="020B0503020204020204" pitchFamily="34" charset="-122"/>
              </a:rPr>
              <a:t>：</a:t>
            </a:r>
            <a:r>
              <a:rPr lang="zh-CN" altLang="en-US" dirty="0">
                <a:solidFill>
                  <a:schemeClr val="tx2"/>
                </a:solidFill>
                <a:latin typeface="+mn-lt"/>
                <a:ea typeface="Microsoft YaHei" panose="020B0503020204020204" pitchFamily="34" charset="-122"/>
              </a:rPr>
              <a:t>科技部</a:t>
            </a:r>
            <a:r>
              <a:rPr lang="en-US" altLang="zh-CN" dirty="0">
                <a:solidFill>
                  <a:schemeClr val="tx2"/>
                </a:solidFill>
                <a:latin typeface="+mn-lt"/>
                <a:ea typeface="Microsoft YaHei" panose="020B0503020204020204" pitchFamily="34" charset="-122"/>
              </a:rPr>
              <a:t>8</a:t>
            </a:r>
            <a:r>
              <a:rPr lang="en-US" altLang="en-US" dirty="0">
                <a:solidFill>
                  <a:schemeClr val="tx2"/>
                </a:solidFill>
                <a:latin typeface="+mn-lt"/>
                <a:ea typeface="Microsoft YaHei" panose="020B0503020204020204" pitchFamily="34" charset="-122"/>
              </a:rPr>
              <a:t>63计划</a:t>
            </a:r>
            <a:r>
              <a:rPr lang="zh-CN" altLang="en-US" dirty="0">
                <a:solidFill>
                  <a:schemeClr val="tx2"/>
                </a:solidFill>
                <a:latin typeface="+mn-lt"/>
                <a:ea typeface="Microsoft YaHei" panose="020B0503020204020204" pitchFamily="34" charset="-122"/>
              </a:rPr>
              <a:t>“高性能宽带通信网”重大专项任务专家组副组长</a:t>
            </a:r>
            <a:r>
              <a:rPr lang="en-US" dirty="0">
                <a:solidFill>
                  <a:schemeClr val="tx2"/>
                </a:solidFill>
                <a:latin typeface="+mn-lt"/>
                <a:ea typeface="Microsoft YaHei" panose="020B0503020204020204" pitchFamily="34" charset="-122"/>
              </a:rPr>
              <a:t>，</a:t>
            </a:r>
            <a:r>
              <a:rPr lang="zh-CN" altLang="en-US" b="1" dirty="0">
                <a:solidFill>
                  <a:srgbClr val="A80000"/>
                </a:solidFill>
                <a:effectLst/>
                <a:latin typeface="+mn-lt"/>
                <a:ea typeface="Microsoft YaHei" panose="020B0503020204020204" pitchFamily="34" charset="-122"/>
              </a:rPr>
              <a:t>科技部重点</a:t>
            </a:r>
            <a:r>
              <a:rPr lang="zh-CN" altLang="en-US" b="1" dirty="0">
                <a:solidFill>
                  <a:srgbClr val="A80000"/>
                </a:solidFill>
                <a:latin typeface="+mn-lt"/>
                <a:ea typeface="Microsoft YaHei" panose="020B0503020204020204" pitchFamily="34" charset="-122"/>
              </a:rPr>
              <a:t>研发计划“全流程管控的精细化执行技术及装备研究”</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2018-2021</a:t>
            </a:r>
            <a:r>
              <a:rPr lang="zh-CN" altLang="en-US" dirty="0">
                <a:solidFill>
                  <a:schemeClr val="tx2"/>
                </a:solidFill>
                <a:latin typeface="+mn-lt"/>
                <a:ea typeface="Microsoft YaHei" panose="020B0503020204020204" pitchFamily="34" charset="-122"/>
              </a:rPr>
              <a:t>）项目负责人，</a:t>
            </a:r>
            <a:r>
              <a:rPr lang="zh-CN" altLang="en-US" b="1" dirty="0">
                <a:solidFill>
                  <a:srgbClr val="A80000"/>
                </a:solidFill>
                <a:effectLst/>
                <a:latin typeface="+mn-lt"/>
                <a:ea typeface="Microsoft YaHei" panose="020B0503020204020204" pitchFamily="34" charset="-122"/>
              </a:rPr>
              <a:t>科技部重点</a:t>
            </a:r>
            <a:r>
              <a:rPr lang="zh-CN" altLang="en-US" b="1" dirty="0">
                <a:solidFill>
                  <a:srgbClr val="A80000"/>
                </a:solidFill>
                <a:latin typeface="+mn-lt"/>
                <a:ea typeface="Microsoft YaHei" panose="020B0503020204020204" pitchFamily="34" charset="-122"/>
              </a:rPr>
              <a:t>研发计划“法检司协同分布式大数据融合关键技术研究”</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2023-2026</a:t>
            </a:r>
            <a:r>
              <a:rPr lang="zh-CN" altLang="en-US" dirty="0">
                <a:solidFill>
                  <a:schemeClr val="tx2"/>
                </a:solidFill>
                <a:latin typeface="+mn-lt"/>
                <a:ea typeface="Microsoft YaHei" panose="020B0503020204020204" pitchFamily="34" charset="-122"/>
              </a:rPr>
              <a:t>）项目负责人，</a:t>
            </a:r>
            <a:r>
              <a:rPr lang="zh-CN" altLang="en-US" b="1" kern="0" dirty="0">
                <a:solidFill>
                  <a:srgbClr val="A80000"/>
                </a:solidFill>
                <a:ea typeface="Microsoft YaHei" panose="020B0503020204020204" pitchFamily="34" charset="-122"/>
                <a:cs typeface="Times New Roman" panose="02020603050405020304" pitchFamily="18" charset="0"/>
              </a:rPr>
              <a:t>上海市科技进步一等奖</a:t>
            </a:r>
            <a:r>
              <a:rPr lang="zh-CN" altLang="en-US" sz="2000" b="1" kern="0" dirty="0">
                <a:solidFill>
                  <a:schemeClr val="tx2"/>
                </a:solidFill>
                <a:ea typeface="Microsoft YaHei" panose="020B0503020204020204" pitchFamily="34" charset="-122"/>
                <a:cs typeface="Times New Roman" panose="02020603050405020304" pitchFamily="18" charset="0"/>
              </a:rPr>
              <a:t> </a:t>
            </a:r>
            <a:endParaRPr lang="en-US" altLang="zh-CN" sz="2000" b="1" kern="0" dirty="0">
              <a:solidFill>
                <a:schemeClr val="tx2"/>
              </a:solidFill>
              <a:ea typeface="Microsoft YaHei" panose="020B0503020204020204" pitchFamily="34" charset="-122"/>
              <a:cs typeface="Times New Roman" panose="02020603050405020304" pitchFamily="18" charset="0"/>
            </a:endParaRPr>
          </a:p>
          <a:p>
            <a:pPr algn="just">
              <a:lnSpc>
                <a:spcPct val="130000"/>
              </a:lnSpc>
            </a:pPr>
            <a:r>
              <a:rPr lang="en-US" sz="2000" b="1" dirty="0">
                <a:solidFill>
                  <a:schemeClr val="tx2"/>
                </a:solidFill>
                <a:latin typeface="+mn-lt"/>
                <a:ea typeface="Microsoft YaHei" panose="020B0503020204020204" pitchFamily="34" charset="-122"/>
              </a:rPr>
              <a:t>主要成果：</a:t>
            </a:r>
            <a:r>
              <a:rPr lang="en-US" dirty="0">
                <a:solidFill>
                  <a:schemeClr val="tx2"/>
                </a:solidFill>
                <a:latin typeface="+mn-lt"/>
                <a:ea typeface="Microsoft YaHei" panose="020B0503020204020204" pitchFamily="34" charset="-122"/>
              </a:rPr>
              <a:t>近5年在AAAI</a:t>
            </a:r>
            <a:r>
              <a:rPr lang="zh-CN" altLang="en-US" dirty="0">
                <a:solidFill>
                  <a:schemeClr val="tx2"/>
                </a:solidFill>
                <a:latin typeface="+mn-lt"/>
                <a:ea typeface="Microsoft YaHei" panose="020B0503020204020204" pitchFamily="34" charset="-122"/>
              </a:rPr>
              <a:t>、</a:t>
            </a:r>
            <a:r>
              <a:rPr lang="en-US" dirty="0">
                <a:solidFill>
                  <a:schemeClr val="tx2"/>
                </a:solidFill>
                <a:latin typeface="+mn-lt"/>
                <a:ea typeface="Microsoft YaHei" panose="020B0503020204020204" pitchFamily="34" charset="-122"/>
              </a:rPr>
              <a:t>IJCAI</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MM</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ACL</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EMNLP</a:t>
            </a:r>
            <a:r>
              <a:rPr lang="zh-CN" altLang="en-US" dirty="0">
                <a:solidFill>
                  <a:schemeClr val="tx2"/>
                </a:solidFill>
                <a:latin typeface="+mn-lt"/>
                <a:ea typeface="Microsoft YaHei" panose="020B0503020204020204" pitchFamily="34" charset="-122"/>
              </a:rPr>
              <a:t>、</a:t>
            </a:r>
            <a:r>
              <a:rPr lang="en-US" altLang="zh-CN" dirty="0">
                <a:solidFill>
                  <a:schemeClr val="tx2"/>
                </a:solidFill>
                <a:latin typeface="+mn-lt"/>
                <a:ea typeface="Microsoft YaHei" panose="020B0503020204020204" pitchFamily="34" charset="-122"/>
              </a:rPr>
              <a:t>COLING</a:t>
            </a:r>
            <a:r>
              <a:rPr lang="zh-CN" altLang="en-US" dirty="0">
                <a:solidFill>
                  <a:schemeClr val="tx2"/>
                </a:solidFill>
                <a:latin typeface="+mn-lt"/>
                <a:ea typeface="Microsoft YaHei" panose="020B0503020204020204" pitchFamily="34" charset="-122"/>
              </a:rPr>
              <a:t>等</a:t>
            </a:r>
            <a:r>
              <a:rPr lang="zh-CN" altLang="en-US" b="1" dirty="0">
                <a:solidFill>
                  <a:srgbClr val="A80000"/>
                </a:solidFill>
                <a:latin typeface="+mn-lt"/>
                <a:ea typeface="Microsoft YaHei" panose="020B0503020204020204" pitchFamily="34" charset="-122"/>
              </a:rPr>
              <a:t>人工智能领域顶会</a:t>
            </a:r>
            <a:r>
              <a:rPr lang="zh-CN" altLang="en-US" dirty="0">
                <a:solidFill>
                  <a:schemeClr val="tx2"/>
                </a:solidFill>
                <a:latin typeface="+mn-lt"/>
                <a:ea typeface="Microsoft YaHei" panose="020B0503020204020204" pitchFamily="34" charset="-122"/>
              </a:rPr>
              <a:t>上发表论文</a:t>
            </a:r>
            <a:r>
              <a:rPr lang="en-US" altLang="zh-CN" dirty="0">
                <a:solidFill>
                  <a:schemeClr val="tx2"/>
                </a:solidFill>
                <a:latin typeface="+mn-lt"/>
                <a:ea typeface="Microsoft YaHei" panose="020B0503020204020204" pitchFamily="34" charset="-122"/>
              </a:rPr>
              <a:t>21</a:t>
            </a:r>
            <a:r>
              <a:rPr lang="en-US" dirty="0">
                <a:solidFill>
                  <a:schemeClr val="tx2"/>
                </a:solidFill>
                <a:latin typeface="+mn-lt"/>
                <a:ea typeface="Microsoft YaHei" panose="020B0503020204020204" pitchFamily="34" charset="-122"/>
              </a:rPr>
              <a:t>篇，拥有发明专利</a:t>
            </a:r>
            <a:r>
              <a:rPr lang="en-US" altLang="zh-CN" dirty="0">
                <a:solidFill>
                  <a:schemeClr val="tx2"/>
                </a:solidFill>
                <a:latin typeface="+mn-lt"/>
                <a:ea typeface="Microsoft YaHei" panose="020B0503020204020204" pitchFamily="34" charset="-122"/>
              </a:rPr>
              <a:t>18</a:t>
            </a:r>
            <a:r>
              <a:rPr lang="zh-CN" altLang="en-US" dirty="0">
                <a:solidFill>
                  <a:schemeClr val="tx2"/>
                </a:solidFill>
                <a:latin typeface="+mn-lt"/>
                <a:ea typeface="Microsoft YaHei" panose="020B0503020204020204" pitchFamily="34" charset="-122"/>
              </a:rPr>
              <a:t>项</a:t>
            </a:r>
            <a:endParaRPr lang="en-US" dirty="0">
              <a:solidFill>
                <a:schemeClr val="tx2"/>
              </a:solidFill>
              <a:latin typeface="+mn-lt"/>
              <a:ea typeface="Microsoft YaHei" panose="020B0503020204020204" pitchFamily="34" charset="-122"/>
            </a:endParaRPr>
          </a:p>
        </p:txBody>
      </p:sp>
      <p:cxnSp>
        <p:nvCxnSpPr>
          <p:cNvPr id="6" name="直接连接符 11">
            <a:extLst>
              <a:ext uri="{FF2B5EF4-FFF2-40B4-BE49-F238E27FC236}">
                <a16:creationId xmlns:a16="http://schemas.microsoft.com/office/drawing/2014/main" id="{54C33BE4-7C2D-41DC-BF97-D51581692F83}"/>
              </a:ext>
            </a:extLst>
          </p:cNvPr>
          <p:cNvCxnSpPr>
            <a:cxnSpLocks/>
          </p:cNvCxnSpPr>
          <p:nvPr/>
        </p:nvCxnSpPr>
        <p:spPr bwMode="auto">
          <a:xfrm>
            <a:off x="516325" y="3373170"/>
            <a:ext cx="10845385" cy="0"/>
          </a:xfrm>
          <a:prstGeom prst="line">
            <a:avLst/>
          </a:prstGeom>
          <a:solidFill>
            <a:schemeClr val="accent1"/>
          </a:solidFill>
          <a:ln w="25400" cap="flat" cmpd="sng" algn="ctr">
            <a:solidFill>
              <a:schemeClr val="accent1">
                <a:shade val="50000"/>
              </a:schemeClr>
            </a:solidFill>
            <a:prstDash val="solid"/>
            <a:round/>
            <a:headEnd type="none" w="med" len="med"/>
            <a:tailEnd type="none" w="med" len="med"/>
          </a:ln>
          <a:effectLst/>
        </p:spPr>
      </p:cxnSp>
    </p:spTree>
    <p:extLst>
      <p:ext uri="{BB962C8B-B14F-4D97-AF65-F5344CB8AC3E}">
        <p14:creationId xmlns:p14="http://schemas.microsoft.com/office/powerpoint/2010/main" val="3130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任课教师简介</a:t>
            </a:r>
          </a:p>
        </p:txBody>
      </p:sp>
      <p:sp>
        <p:nvSpPr>
          <p:cNvPr id="3" name="内容占位符 2">
            <a:extLst>
              <a:ext uri="{FF2B5EF4-FFF2-40B4-BE49-F238E27FC236}">
                <a16:creationId xmlns:a16="http://schemas.microsoft.com/office/drawing/2014/main" id="{D5EBA155-ECA6-F6D2-96FC-203AE00D2627}"/>
              </a:ext>
            </a:extLst>
          </p:cNvPr>
          <p:cNvSpPr txBox="1">
            <a:spLocks noChangeArrowheads="1"/>
          </p:cNvSpPr>
          <p:nvPr/>
        </p:nvSpPr>
        <p:spPr>
          <a:xfrm>
            <a:off x="861463" y="878498"/>
            <a:ext cx="9721188" cy="2618898"/>
          </a:xfrm>
          <a:prstGeom prst="rect">
            <a:avLst/>
          </a:prstGeom>
        </p:spPr>
        <p:txBody>
          <a:bodyPr>
            <a:normAutofit/>
          </a:bodyPr>
          <a:lstStyle>
            <a:lvl1pPr marL="449580" indent="-449580" algn="l" rtl="0" eaLnBrk="0" fontAlgn="base" hangingPunct="0">
              <a:lnSpc>
                <a:spcPct val="110000"/>
              </a:lnSpc>
              <a:spcBef>
                <a:spcPct val="20000"/>
              </a:spcBef>
              <a:spcAft>
                <a:spcPct val="0"/>
              </a:spcAft>
              <a:buSzPct val="120000"/>
              <a:buBlip>
                <a:blip r:embed="rId2"/>
              </a:buBlip>
              <a:defRPr sz="2800">
                <a:solidFill>
                  <a:schemeClr val="tx1"/>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chemeClr val="tx1"/>
                </a:solidFill>
                <a:latin typeface="+mn-lt"/>
                <a:ea typeface="+mn-ea"/>
              </a:defRPr>
            </a:lvl2pPr>
            <a:lvl3pPr marL="1322705" indent="-228600" algn="l" rtl="0" eaLnBrk="0" fontAlgn="base" hangingPunct="0">
              <a:lnSpc>
                <a:spcPct val="110000"/>
              </a:lnSpc>
              <a:spcBef>
                <a:spcPct val="20000"/>
              </a:spcBef>
              <a:spcAft>
                <a:spcPct val="0"/>
              </a:spcAft>
              <a:buChar char="•"/>
              <a:defRPr sz="2400">
                <a:solidFill>
                  <a:schemeClr val="tx1"/>
                </a:solidFill>
                <a:latin typeface="+mn-lt"/>
                <a:ea typeface="+mn-ea"/>
              </a:defRPr>
            </a:lvl3pPr>
            <a:lvl4pPr marL="1730375" indent="-228600" algn="l" rtl="0" eaLnBrk="0" fontAlgn="base" hangingPunct="0">
              <a:lnSpc>
                <a:spcPct val="110000"/>
              </a:lnSpc>
              <a:spcBef>
                <a:spcPct val="20000"/>
              </a:spcBef>
              <a:spcAft>
                <a:spcPct val="0"/>
              </a:spcAft>
              <a:buChar char="–"/>
              <a:defRPr sz="2000">
                <a:solidFill>
                  <a:schemeClr val="tx1"/>
                </a:solidFill>
                <a:latin typeface="+mn-lt"/>
                <a:ea typeface="+mn-ea"/>
              </a:defRPr>
            </a:lvl4pPr>
            <a:lvl5pPr marL="2138680" indent="-228600" algn="l" rtl="0" eaLnBrk="0" fontAlgn="base" hangingPunct="0">
              <a:lnSpc>
                <a:spcPct val="110000"/>
              </a:lnSpc>
              <a:spcBef>
                <a:spcPct val="20000"/>
              </a:spcBef>
              <a:spcAft>
                <a:spcPct val="0"/>
              </a:spcAft>
              <a:buChar char="»"/>
              <a:defRPr sz="2000">
                <a:solidFill>
                  <a:schemeClr val="tx1"/>
                </a:solidFill>
                <a:latin typeface="+mn-lt"/>
                <a:ea typeface="+mn-ea"/>
              </a:defRPr>
            </a:lvl5pPr>
            <a:lvl6pPr marL="2595880" indent="-228600" algn="l" rtl="0" fontAlgn="base">
              <a:spcBef>
                <a:spcPct val="20000"/>
              </a:spcBef>
              <a:spcAft>
                <a:spcPct val="0"/>
              </a:spcAft>
              <a:buChar char="»"/>
              <a:defRPr sz="2000">
                <a:solidFill>
                  <a:schemeClr val="tx1"/>
                </a:solidFill>
                <a:latin typeface="+mn-lt"/>
                <a:ea typeface="+mn-ea"/>
              </a:defRPr>
            </a:lvl6pPr>
            <a:lvl7pPr marL="3053080" indent="-228600" algn="l" rtl="0" fontAlgn="base">
              <a:spcBef>
                <a:spcPct val="20000"/>
              </a:spcBef>
              <a:spcAft>
                <a:spcPct val="0"/>
              </a:spcAft>
              <a:buChar char="»"/>
              <a:defRPr sz="2000">
                <a:solidFill>
                  <a:schemeClr val="tx1"/>
                </a:solidFill>
                <a:latin typeface="+mn-lt"/>
                <a:ea typeface="+mn-ea"/>
              </a:defRPr>
            </a:lvl7pPr>
            <a:lvl8pPr marL="3510280" indent="-228600" algn="l" rtl="0" fontAlgn="base">
              <a:spcBef>
                <a:spcPct val="20000"/>
              </a:spcBef>
              <a:spcAft>
                <a:spcPct val="0"/>
              </a:spcAft>
              <a:buChar char="»"/>
              <a:defRPr sz="2000">
                <a:solidFill>
                  <a:schemeClr val="tx1"/>
                </a:solidFill>
                <a:latin typeface="+mn-lt"/>
                <a:ea typeface="+mn-ea"/>
              </a:defRPr>
            </a:lvl8pPr>
            <a:lvl9pPr marL="396748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30000"/>
              </a:lnSpc>
              <a:spcBef>
                <a:spcPts val="600"/>
              </a:spcBef>
              <a:buNone/>
            </a:pP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许岩岩，上海交通大学</a:t>
            </a:r>
            <a:r>
              <a:rPr lang="en-US"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en-US" sz="2400" b="1" kern="0" dirty="0" err="1">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人工智能研究院</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en-US" sz="2400" b="1" kern="0" dirty="0" err="1">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长聘教轨副</a:t>
            </a:r>
            <a:r>
              <a:rPr lang="zh-CN" altLang="en-US" sz="2400"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教授</a:t>
            </a:r>
            <a:endParaRPr lang="en-US" altLang="zh-CN" b="1" kern="0"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博士后研究员 </a:t>
            </a:r>
            <a:r>
              <a:rPr lang="en-US" altLang="zh-CN" sz="2000" kern="0" dirty="0">
                <a:solidFill>
                  <a:schemeClr val="tx2"/>
                </a:solidFill>
                <a:ea typeface="Microsoft YaHei" panose="020B0503020204020204" pitchFamily="34" charset="-122"/>
                <a:cs typeface="Times New Roman" panose="02020603050405020304" pitchFamily="18" charset="0"/>
              </a:rPr>
              <a:t>/ UC Berkeley (2018-2020)</a:t>
            </a:r>
            <a:endParaRPr lang="zh-CN" altLang="en-US" sz="2000" kern="0" dirty="0">
              <a:solidFill>
                <a:schemeClr val="tx2"/>
              </a:solidFill>
              <a:ea typeface="Microsoft YaHei" panose="020B0503020204020204" pitchFamily="34" charset="-122"/>
              <a:cs typeface="Times New Roman" panose="02020603050405020304" pitchFamily="18" charset="0"/>
            </a:endParaRP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博士后研究员 </a:t>
            </a:r>
            <a:r>
              <a:rPr lang="en-US" altLang="zh-CN" sz="2000" kern="0" dirty="0">
                <a:solidFill>
                  <a:schemeClr val="tx2"/>
                </a:solidFill>
                <a:ea typeface="Microsoft YaHei" panose="020B0503020204020204" pitchFamily="34" charset="-122"/>
                <a:cs typeface="Times New Roman" panose="02020603050405020304" pitchFamily="18" charset="0"/>
              </a:rPr>
              <a:t>/ MIT (2015-2018)</a:t>
            </a:r>
          </a:p>
          <a:p>
            <a:pPr marL="317500" lvl="1" indent="-306705" eaLnBrk="1" hangingPunct="1">
              <a:lnSpc>
                <a:spcPct val="130000"/>
              </a:lnSpc>
              <a:spcBef>
                <a:spcPts val="600"/>
              </a:spcBef>
              <a:buFont typeface="Wingdings" panose="05000000000000000000" pitchFamily="2" charset="2"/>
              <a:buChar char="Ø"/>
            </a:pPr>
            <a:r>
              <a:rPr lang="zh-CN" altLang="en-US" sz="2000" kern="0" dirty="0">
                <a:solidFill>
                  <a:schemeClr val="tx2"/>
                </a:solidFill>
                <a:ea typeface="Microsoft YaHei" panose="020B0503020204020204" pitchFamily="34" charset="-122"/>
                <a:cs typeface="Times New Roman" panose="02020603050405020304" pitchFamily="18" charset="0"/>
              </a:rPr>
              <a:t>客座博士后研究员 </a:t>
            </a:r>
            <a:r>
              <a:rPr lang="en-US" altLang="zh-CN" sz="2000" kern="0" dirty="0">
                <a:solidFill>
                  <a:schemeClr val="tx2"/>
                </a:solidFill>
                <a:ea typeface="Microsoft YaHei" panose="020B0503020204020204" pitchFamily="34" charset="-122"/>
                <a:cs typeface="Times New Roman" panose="02020603050405020304" pitchFamily="18" charset="0"/>
              </a:rPr>
              <a:t>/ </a:t>
            </a:r>
            <a:r>
              <a:rPr lang="zh-CN" altLang="en-US" sz="2000" kern="0" dirty="0">
                <a:solidFill>
                  <a:schemeClr val="tx2"/>
                </a:solidFill>
                <a:ea typeface="Microsoft YaHei" panose="020B0503020204020204" pitchFamily="34" charset="-122"/>
                <a:cs typeface="Times New Roman" panose="02020603050405020304" pitchFamily="18" charset="0"/>
              </a:rPr>
              <a:t>劳伦斯伯克利国家实验室</a:t>
            </a:r>
            <a:r>
              <a:rPr lang="en-US" altLang="zh-CN" sz="2000" kern="0" dirty="0">
                <a:solidFill>
                  <a:schemeClr val="tx2"/>
                </a:solidFill>
                <a:ea typeface="Microsoft YaHei" panose="020B0503020204020204" pitchFamily="34" charset="-122"/>
                <a:cs typeface="Times New Roman" panose="02020603050405020304" pitchFamily="18" charset="0"/>
              </a:rPr>
              <a:t> (2017-2018)</a:t>
            </a:r>
            <a:endParaRPr lang="zh-CN" altLang="en-US" sz="2000" kern="0" dirty="0">
              <a:solidFill>
                <a:schemeClr val="tx2"/>
              </a:solidFill>
              <a:ea typeface="Microsoft YaHei" panose="020B0503020204020204" pitchFamily="34" charset="-122"/>
              <a:cs typeface="Times New Roman" panose="02020603050405020304" pitchFamily="18" charset="0"/>
            </a:endParaRPr>
          </a:p>
          <a:p>
            <a:pPr marL="317500" lvl="1" indent="-306705" eaLnBrk="1" hangingPunct="1">
              <a:lnSpc>
                <a:spcPct val="130000"/>
              </a:lnSpc>
              <a:spcBef>
                <a:spcPts val="600"/>
              </a:spcBef>
              <a:buFont typeface="Wingdings" panose="05000000000000000000" pitchFamily="2" charset="2"/>
              <a:buChar char="Ø"/>
            </a:pPr>
            <a:endParaRPr lang="en-US" altLang="zh-CN" sz="2000" kern="0" dirty="0">
              <a:solidFill>
                <a:schemeClr val="tx2"/>
              </a:solidFill>
              <a:ea typeface="Microsoft YaHei" panose="020B0503020204020204" pitchFamily="34" charset="-122"/>
              <a:cs typeface="Times New Roman" panose="02020603050405020304" pitchFamily="18" charset="0"/>
            </a:endParaRPr>
          </a:p>
        </p:txBody>
      </p:sp>
      <p:cxnSp>
        <p:nvCxnSpPr>
          <p:cNvPr id="4" name="直接连接符 11">
            <a:extLst>
              <a:ext uri="{FF2B5EF4-FFF2-40B4-BE49-F238E27FC236}">
                <a16:creationId xmlns:a16="http://schemas.microsoft.com/office/drawing/2014/main" id="{BD3D8337-5204-BED5-1DE1-167395BE3BF1}"/>
              </a:ext>
            </a:extLst>
          </p:cNvPr>
          <p:cNvCxnSpPr>
            <a:cxnSpLocks/>
          </p:cNvCxnSpPr>
          <p:nvPr/>
        </p:nvCxnSpPr>
        <p:spPr bwMode="auto">
          <a:xfrm>
            <a:off x="438946" y="3466688"/>
            <a:ext cx="10777290" cy="0"/>
          </a:xfrm>
          <a:prstGeom prst="line">
            <a:avLst/>
          </a:prstGeom>
          <a:solidFill>
            <a:schemeClr val="accent1"/>
          </a:solidFill>
          <a:ln w="25400" cap="flat" cmpd="sng" algn="ctr">
            <a:solidFill>
              <a:schemeClr val="accent1">
                <a:shade val="50000"/>
              </a:schemeClr>
            </a:solidFill>
            <a:prstDash val="solid"/>
            <a:round/>
            <a:headEnd type="none" w="med" len="med"/>
            <a:tailEnd type="none" w="med" len="med"/>
          </a:ln>
          <a:effectLst/>
        </p:spPr>
      </p:cxnSp>
      <p:pic>
        <p:nvPicPr>
          <p:cNvPr id="6" name="Content Placeholder 4">
            <a:extLst>
              <a:ext uri="{FF2B5EF4-FFF2-40B4-BE49-F238E27FC236}">
                <a16:creationId xmlns:a16="http://schemas.microsoft.com/office/drawing/2014/main" id="{918C079E-11AB-8083-2871-114F026FB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926" y="890567"/>
            <a:ext cx="1398353" cy="1951867"/>
          </a:xfrm>
          <a:prstGeom prst="rect">
            <a:avLst/>
          </a:prstGeom>
        </p:spPr>
      </p:pic>
      <p:sp>
        <p:nvSpPr>
          <p:cNvPr id="7" name="TextBox 6">
            <a:extLst>
              <a:ext uri="{FF2B5EF4-FFF2-40B4-BE49-F238E27FC236}">
                <a16:creationId xmlns:a16="http://schemas.microsoft.com/office/drawing/2014/main" id="{C9A4438A-A058-C089-21E2-A819842FBE14}"/>
              </a:ext>
            </a:extLst>
          </p:cNvPr>
          <p:cNvSpPr txBox="1"/>
          <p:nvPr/>
        </p:nvSpPr>
        <p:spPr>
          <a:xfrm>
            <a:off x="5659801" y="3611498"/>
            <a:ext cx="1531188" cy="415498"/>
          </a:xfrm>
          <a:prstGeom prst="rect">
            <a:avLst/>
          </a:prstGeom>
          <a:noFill/>
        </p:spPr>
        <p:txBody>
          <a:bodyPr wrap="none" rtlCol="0">
            <a:spAutoFit/>
          </a:bodyPr>
          <a:lstStyle/>
          <a:p>
            <a:pPr algn="l"/>
            <a:r>
              <a:rPr lang="zh-CN" altLang="en-CN"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学术</a:t>
            </a:r>
            <a:r>
              <a:rPr lang="zh-CN" altLang="en-US"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成果：</a:t>
            </a:r>
            <a:endParaRPr lang="en-CN"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0D911770-5834-4CE5-14A1-583AB2FD37E8}"/>
              </a:ext>
            </a:extLst>
          </p:cNvPr>
          <p:cNvSpPr txBox="1"/>
          <p:nvPr/>
        </p:nvSpPr>
        <p:spPr>
          <a:xfrm>
            <a:off x="449337" y="3611498"/>
            <a:ext cx="1531188" cy="415498"/>
          </a:xfrm>
          <a:prstGeom prst="rect">
            <a:avLst/>
          </a:prstGeom>
          <a:noFill/>
        </p:spPr>
        <p:txBody>
          <a:bodyPr wrap="none" rtlCol="0">
            <a:spAutoFit/>
          </a:bodyPr>
          <a:lstStyle/>
          <a:p>
            <a:pPr algn="l"/>
            <a:r>
              <a:rPr lang="zh-CN" altLang="en-US"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科研课题：</a:t>
            </a:r>
            <a:endParaRPr lang="en-CN"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9" name="Picture 8" descr="A picture containing drawing&#10;&#10;Description automatically generated">
            <a:extLst>
              <a:ext uri="{FF2B5EF4-FFF2-40B4-BE49-F238E27FC236}">
                <a16:creationId xmlns:a16="http://schemas.microsoft.com/office/drawing/2014/main" id="{2A2BB74D-1B07-B9FB-7574-F308BD28E8A7}"/>
              </a:ext>
            </a:extLst>
          </p:cNvPr>
          <p:cNvPicPr>
            <a:picLocks noChangeAspect="1"/>
          </p:cNvPicPr>
          <p:nvPr/>
        </p:nvPicPr>
        <p:blipFill>
          <a:blip r:embed="rId4"/>
          <a:stretch>
            <a:fillRect/>
          </a:stretch>
        </p:blipFill>
        <p:spPr>
          <a:xfrm>
            <a:off x="10068699" y="4353718"/>
            <a:ext cx="2051965" cy="404809"/>
          </a:xfrm>
          <a:prstGeom prst="rect">
            <a:avLst/>
          </a:prstGeom>
        </p:spPr>
      </p:pic>
      <p:pic>
        <p:nvPicPr>
          <p:cNvPr id="10" name="Picture 9">
            <a:extLst>
              <a:ext uri="{FF2B5EF4-FFF2-40B4-BE49-F238E27FC236}">
                <a16:creationId xmlns:a16="http://schemas.microsoft.com/office/drawing/2014/main" id="{7EE7866A-7B42-A49D-51B3-82B62192040B}"/>
              </a:ext>
            </a:extLst>
          </p:cNvPr>
          <p:cNvPicPr>
            <a:picLocks noChangeAspect="1"/>
          </p:cNvPicPr>
          <p:nvPr/>
        </p:nvPicPr>
        <p:blipFill rotWithShape="1">
          <a:blip r:embed="rId5">
            <a:extLst>
              <a:ext uri="{28A0092B-C50C-407E-A947-70E740481C1C}">
                <a14:useLocalDpi xmlns:a14="http://schemas.microsoft.com/office/drawing/2010/main" val="0"/>
              </a:ext>
            </a:extLst>
          </a:blip>
          <a:srcRect t="9573" r="58746" b="78412"/>
          <a:stretch/>
        </p:blipFill>
        <p:spPr>
          <a:xfrm>
            <a:off x="10062900" y="4897788"/>
            <a:ext cx="2057764" cy="360706"/>
          </a:xfrm>
          <a:prstGeom prst="rect">
            <a:avLst/>
          </a:prstGeom>
        </p:spPr>
      </p:pic>
      <p:sp>
        <p:nvSpPr>
          <p:cNvPr id="11" name="Rectangle 10">
            <a:extLst>
              <a:ext uri="{FF2B5EF4-FFF2-40B4-BE49-F238E27FC236}">
                <a16:creationId xmlns:a16="http://schemas.microsoft.com/office/drawing/2014/main" id="{FF9F719A-DFE4-B7D7-D10B-40B9129CAE03}"/>
              </a:ext>
            </a:extLst>
          </p:cNvPr>
          <p:cNvSpPr/>
          <p:nvPr/>
        </p:nvSpPr>
        <p:spPr>
          <a:xfrm>
            <a:off x="5821569" y="3988085"/>
            <a:ext cx="5123592" cy="189526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发表</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SCI</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及人工智能会议学术论文</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30</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余篇</a:t>
            </a:r>
            <a:endPar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自然子刊 </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Nature</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Energy</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IF=67</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endPar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科学子刊 </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Science</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Advances</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IF=14</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endPar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人工智能顶级会议 </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IJCAI</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等</a:t>
            </a:r>
            <a:endPar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en-US" altLang="zh-TW"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J. R. Soc. Interface</a:t>
            </a:r>
            <a:r>
              <a:rPr lang="zh-TW"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（英国皇家学会旗舰综合期刊）</a:t>
            </a:r>
            <a:endParaRPr lang="en-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Rectangle 11">
            <a:extLst>
              <a:ext uri="{FF2B5EF4-FFF2-40B4-BE49-F238E27FC236}">
                <a16:creationId xmlns:a16="http://schemas.microsoft.com/office/drawing/2014/main" id="{F2FD0A40-129F-36D5-523A-504E798B8CB3}"/>
              </a:ext>
            </a:extLst>
          </p:cNvPr>
          <p:cNvSpPr/>
          <p:nvPr/>
        </p:nvSpPr>
        <p:spPr>
          <a:xfrm>
            <a:off x="574518" y="3988085"/>
            <a:ext cx="5453388" cy="22604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国家海外优秀青年基金 </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(2021</a:t>
            </a:r>
            <a:r>
              <a:rPr lang="zh-CN" altLang="en-US"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年</a:t>
            </a:r>
            <a:r>
              <a:rPr lang="en-US" altLang="zh-CN" sz="1600" b="1"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p>
          <a:p>
            <a:pPr marL="285750" indent="-285750">
              <a:lnSpc>
                <a:spcPct val="150000"/>
              </a:lnSpc>
              <a:buFont typeface="Arial" panose="020B0604020202020204" pitchFamily="34" charset="0"/>
              <a:buChar char="•"/>
            </a:pPr>
            <a:r>
              <a:rPr lang="zh-CN" altLang="en-US"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上海市海外领军人才（</a:t>
            </a:r>
            <a:r>
              <a:rPr lang="en-US" altLang="zh-CN"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2021</a:t>
            </a:r>
            <a:r>
              <a:rPr lang="zh-CN" altLang="en-US"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endParaRPr lang="en-US" altLang="zh-CN"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US"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上海市浦江人才计划（</a:t>
            </a:r>
            <a:r>
              <a:rPr lang="en-US" altLang="zh-CN"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2021</a:t>
            </a:r>
            <a:r>
              <a:rPr lang="zh-CN" altLang="en-US"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rPr>
              <a:t>）</a:t>
            </a:r>
            <a:endParaRPr lang="en-US" altLang="zh-CN" sz="1600" dirty="0">
              <a:solidFill>
                <a:srgbClr val="A80000"/>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国家</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自然基金青年项目（</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2021</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a:t>
            </a:r>
          </a:p>
          <a:p>
            <a:pPr marL="285750" indent="-285750">
              <a:lnSpc>
                <a:spcPct val="150000"/>
              </a:lnSpc>
              <a:buFont typeface="Arial" panose="020B060402020202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科技部重点研发子课题（</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2022</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a:t>
            </a:r>
          </a:p>
          <a:p>
            <a:pPr marL="285750" indent="-285750">
              <a:lnSpc>
                <a:spcPct val="150000"/>
              </a:lnSpc>
              <a:buFont typeface="Arial" panose="020B060402020202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科技合作：工商银行、</a:t>
            </a:r>
            <a:r>
              <a:rPr lang="en-US" altLang="zh-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eBay</a:t>
            </a:r>
            <a:r>
              <a:rPr lang="zh-CN" altLang="en-US"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rPr>
              <a:t>、联通数科、上海电信</a:t>
            </a:r>
            <a:endParaRPr lang="en-CN" sz="1600" dirty="0">
              <a:solidFill>
                <a:schemeClr val="tx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TextBox 12">
            <a:extLst>
              <a:ext uri="{FF2B5EF4-FFF2-40B4-BE49-F238E27FC236}">
                <a16:creationId xmlns:a16="http://schemas.microsoft.com/office/drawing/2014/main" id="{CA3CB34F-6E5C-A58C-7D0E-6D0673CB6B39}"/>
              </a:ext>
            </a:extLst>
          </p:cNvPr>
          <p:cNvSpPr txBox="1"/>
          <p:nvPr/>
        </p:nvSpPr>
        <p:spPr>
          <a:xfrm>
            <a:off x="352332" y="2936092"/>
            <a:ext cx="9879628" cy="415498"/>
          </a:xfrm>
          <a:prstGeom prst="rect">
            <a:avLst/>
          </a:prstGeom>
          <a:noFill/>
        </p:spPr>
        <p:txBody>
          <a:bodyPr wrap="none" rtlCol="0">
            <a:spAutoFit/>
          </a:bodyPr>
          <a:lstStyle/>
          <a:p>
            <a:pPr algn="l"/>
            <a:r>
              <a:rPr lang="zh-CN" altLang="en-CN"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研究领域</a:t>
            </a:r>
            <a:r>
              <a:rPr lang="zh-CN" altLang="en-US"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rPr>
              <a:t>：人工智能交叉应用、人类动力学、复杂系统建模与优化、计算城市科学</a:t>
            </a:r>
            <a:endParaRPr lang="en-CN" sz="2100" b="1" dirty="0">
              <a:solidFill>
                <a:srgbClr val="03215B"/>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5980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8660-CB51-DF8F-C5BF-A706D3A092B6}"/>
              </a:ext>
            </a:extLst>
          </p:cNvPr>
          <p:cNvSpPr>
            <a:spLocks noGrp="1"/>
          </p:cNvSpPr>
          <p:nvPr>
            <p:ph type="title"/>
          </p:nvPr>
        </p:nvSpPr>
        <p:spPr/>
        <p:txBody>
          <a:bodyPr/>
          <a:lstStyle/>
          <a:p>
            <a:r>
              <a:rPr lang="en-CN" dirty="0"/>
              <a:t>课程学术顾问</a:t>
            </a:r>
          </a:p>
        </p:txBody>
      </p:sp>
      <p:sp>
        <p:nvSpPr>
          <p:cNvPr id="3" name="TextBox 2">
            <a:extLst>
              <a:ext uri="{FF2B5EF4-FFF2-40B4-BE49-F238E27FC236}">
                <a16:creationId xmlns:a16="http://schemas.microsoft.com/office/drawing/2014/main" id="{9798B1E6-7E9B-5CED-CF2E-A68ABBD4B00B}"/>
              </a:ext>
            </a:extLst>
          </p:cNvPr>
          <p:cNvSpPr txBox="1"/>
          <p:nvPr/>
        </p:nvSpPr>
        <p:spPr>
          <a:xfrm>
            <a:off x="7316867" y="2452191"/>
            <a:ext cx="3057247" cy="1077218"/>
          </a:xfrm>
          <a:prstGeom prst="rect">
            <a:avLst/>
          </a:prstGeom>
          <a:noFill/>
        </p:spPr>
        <p:txBody>
          <a:bodyPr wrap="none" rtlCol="0">
            <a:spAutoFit/>
          </a:bodyPr>
          <a:lstStyle/>
          <a:p>
            <a:pPr algn="ctr"/>
            <a:r>
              <a:rPr lang="en-CN" sz="1600" dirty="0"/>
              <a:t>杨力</a:t>
            </a:r>
            <a:r>
              <a:rPr lang="zh-CN" altLang="en-US" sz="1600" dirty="0"/>
              <a:t> </a:t>
            </a:r>
            <a:r>
              <a:rPr lang="zh-CN" altLang="en-CN" sz="1600" dirty="0"/>
              <a:t>长聘教授</a:t>
            </a:r>
            <a:endParaRPr lang="en-CN" sz="1600" dirty="0"/>
          </a:p>
          <a:p>
            <a:pPr algn="ctr"/>
            <a:r>
              <a:rPr lang="zh-CN" altLang="en-US" sz="1600" dirty="0"/>
              <a:t>凯原法学院</a:t>
            </a:r>
            <a:endParaRPr lang="en-US" altLang="zh-CN" sz="1600" dirty="0"/>
          </a:p>
          <a:p>
            <a:pPr algn="ctr"/>
            <a:r>
              <a:rPr lang="zh-CN" altLang="en-US" sz="1600" dirty="0"/>
              <a:t>智慧法院研究院</a:t>
            </a:r>
            <a:endParaRPr lang="en-US" altLang="zh-CN" sz="1600" dirty="0"/>
          </a:p>
          <a:p>
            <a:pPr algn="ctr"/>
            <a:r>
              <a:rPr lang="zh-CN" altLang="en-US" sz="1600" dirty="0"/>
              <a:t>研究方向：智慧司法、社会治理</a:t>
            </a:r>
            <a:endParaRPr lang="en-CN" sz="1600" dirty="0"/>
          </a:p>
        </p:txBody>
      </p:sp>
      <p:sp>
        <p:nvSpPr>
          <p:cNvPr id="4" name="TextBox 3">
            <a:extLst>
              <a:ext uri="{FF2B5EF4-FFF2-40B4-BE49-F238E27FC236}">
                <a16:creationId xmlns:a16="http://schemas.microsoft.com/office/drawing/2014/main" id="{8508BF9D-D822-62E1-CAB4-529121566B50}"/>
              </a:ext>
            </a:extLst>
          </p:cNvPr>
          <p:cNvSpPr txBox="1"/>
          <p:nvPr/>
        </p:nvSpPr>
        <p:spPr>
          <a:xfrm>
            <a:off x="365963" y="5249840"/>
            <a:ext cx="3467616" cy="830997"/>
          </a:xfrm>
          <a:prstGeom prst="rect">
            <a:avLst/>
          </a:prstGeom>
          <a:noFill/>
        </p:spPr>
        <p:txBody>
          <a:bodyPr wrap="none" rtlCol="0">
            <a:spAutoFit/>
          </a:bodyPr>
          <a:lstStyle/>
          <a:p>
            <a:pPr algn="ctr"/>
            <a:r>
              <a:rPr lang="en-CN" sz="1600" dirty="0"/>
              <a:t>何浩</a:t>
            </a:r>
            <a:r>
              <a:rPr lang="zh-CN" altLang="en-US" sz="1600" dirty="0"/>
              <a:t> 副教授</a:t>
            </a:r>
            <a:endParaRPr lang="en-CN" sz="1600" dirty="0"/>
          </a:p>
          <a:p>
            <a:pPr algn="ctr"/>
            <a:r>
              <a:rPr lang="zh-CN" altLang="en-US" sz="1600" dirty="0"/>
              <a:t>电子信息与电气工程学院</a:t>
            </a:r>
            <a:endParaRPr lang="en-US" altLang="zh-CN" sz="1600" dirty="0"/>
          </a:p>
          <a:p>
            <a:pPr algn="ctr"/>
            <a:r>
              <a:rPr lang="zh-CN" altLang="en-US" sz="1600" dirty="0"/>
              <a:t>研究方向：自然语言处理、法律科技</a:t>
            </a:r>
            <a:endParaRPr lang="en-CN" sz="1600" dirty="0"/>
          </a:p>
        </p:txBody>
      </p:sp>
      <p:sp>
        <p:nvSpPr>
          <p:cNvPr id="5" name="TextBox 4">
            <a:extLst>
              <a:ext uri="{FF2B5EF4-FFF2-40B4-BE49-F238E27FC236}">
                <a16:creationId xmlns:a16="http://schemas.microsoft.com/office/drawing/2014/main" id="{C5CDE04E-085E-5BAC-4DEC-FBEA59AEF173}"/>
              </a:ext>
            </a:extLst>
          </p:cNvPr>
          <p:cNvSpPr txBox="1"/>
          <p:nvPr/>
        </p:nvSpPr>
        <p:spPr>
          <a:xfrm>
            <a:off x="4643621" y="5249840"/>
            <a:ext cx="3262432" cy="830997"/>
          </a:xfrm>
          <a:prstGeom prst="rect">
            <a:avLst/>
          </a:prstGeom>
          <a:noFill/>
        </p:spPr>
        <p:txBody>
          <a:bodyPr wrap="none" rtlCol="0">
            <a:spAutoFit/>
          </a:bodyPr>
          <a:lstStyle/>
          <a:p>
            <a:pPr algn="ctr"/>
            <a:r>
              <a:rPr lang="en-CN" sz="1600" dirty="0"/>
              <a:t>史冬波</a:t>
            </a:r>
            <a:r>
              <a:rPr lang="zh-CN" altLang="en-US" sz="1600" dirty="0"/>
              <a:t> 副研究员</a:t>
            </a:r>
            <a:endParaRPr lang="en-US" sz="1600" dirty="0"/>
          </a:p>
          <a:p>
            <a:pPr algn="ctr"/>
            <a:r>
              <a:rPr lang="zh-CN" altLang="en-US" sz="1600" dirty="0"/>
              <a:t>国际与公共事务学院</a:t>
            </a:r>
            <a:endParaRPr lang="en-US" altLang="zh-CN" sz="1600" dirty="0"/>
          </a:p>
          <a:p>
            <a:pPr algn="ctr"/>
            <a:r>
              <a:rPr lang="zh-CN" altLang="en-US" sz="1600" dirty="0"/>
              <a:t>研究方向：创新经济学，战略管理</a:t>
            </a:r>
            <a:endParaRPr lang="en-CN" sz="1600" dirty="0"/>
          </a:p>
        </p:txBody>
      </p:sp>
      <p:sp>
        <p:nvSpPr>
          <p:cNvPr id="6" name="TextBox 5">
            <a:extLst>
              <a:ext uri="{FF2B5EF4-FFF2-40B4-BE49-F238E27FC236}">
                <a16:creationId xmlns:a16="http://schemas.microsoft.com/office/drawing/2014/main" id="{731C6726-02B1-3BA0-0175-512005539002}"/>
              </a:ext>
            </a:extLst>
          </p:cNvPr>
          <p:cNvSpPr txBox="1"/>
          <p:nvPr/>
        </p:nvSpPr>
        <p:spPr>
          <a:xfrm>
            <a:off x="8580030" y="5249840"/>
            <a:ext cx="3057247" cy="830997"/>
          </a:xfrm>
          <a:prstGeom prst="rect">
            <a:avLst/>
          </a:prstGeom>
          <a:noFill/>
        </p:spPr>
        <p:txBody>
          <a:bodyPr wrap="none" rtlCol="0">
            <a:spAutoFit/>
          </a:bodyPr>
          <a:lstStyle/>
          <a:p>
            <a:pPr algn="ctr"/>
            <a:r>
              <a:rPr lang="en-CN" sz="1600" dirty="0"/>
              <a:t>李春晓</a:t>
            </a:r>
            <a:r>
              <a:rPr lang="zh-CN" altLang="en-US" sz="1600" dirty="0"/>
              <a:t> 助理教授</a:t>
            </a:r>
            <a:endParaRPr lang="en-CN" sz="1600" dirty="0"/>
          </a:p>
          <a:p>
            <a:pPr algn="ctr"/>
            <a:r>
              <a:rPr lang="zh-CN" altLang="en-US" sz="1600" dirty="0"/>
              <a:t>安泰经济与管理学院</a:t>
            </a:r>
            <a:endParaRPr lang="en-US" altLang="zh-CN" sz="1600" dirty="0"/>
          </a:p>
          <a:p>
            <a:pPr algn="ctr"/>
            <a:r>
              <a:rPr lang="zh-CN" altLang="en-US" sz="1600" dirty="0"/>
              <a:t>研究方向：信息系统、普惠金融</a:t>
            </a:r>
            <a:endParaRPr lang="en-CN" sz="1600" dirty="0"/>
          </a:p>
        </p:txBody>
      </p:sp>
      <p:sp>
        <p:nvSpPr>
          <p:cNvPr id="7" name="TextBox 6">
            <a:extLst>
              <a:ext uri="{FF2B5EF4-FFF2-40B4-BE49-F238E27FC236}">
                <a16:creationId xmlns:a16="http://schemas.microsoft.com/office/drawing/2014/main" id="{5B0453F1-95B9-4B01-BC86-8A75B3DF5AF9}"/>
              </a:ext>
            </a:extLst>
          </p:cNvPr>
          <p:cNvSpPr txBox="1"/>
          <p:nvPr/>
        </p:nvSpPr>
        <p:spPr>
          <a:xfrm>
            <a:off x="669336" y="2452190"/>
            <a:ext cx="4661854" cy="1077218"/>
          </a:xfrm>
          <a:prstGeom prst="rect">
            <a:avLst/>
          </a:prstGeom>
          <a:noFill/>
        </p:spPr>
        <p:txBody>
          <a:bodyPr wrap="none" rtlCol="0">
            <a:spAutoFit/>
          </a:bodyPr>
          <a:lstStyle/>
          <a:p>
            <a:pPr algn="ctr"/>
            <a:r>
              <a:rPr lang="en-CN" sz="1600" dirty="0"/>
              <a:t>Prof. Marta Gonzalez</a:t>
            </a:r>
          </a:p>
          <a:p>
            <a:pPr algn="ctr"/>
            <a:r>
              <a:rPr lang="en-CN" sz="1600" dirty="0"/>
              <a:t>DCRP &amp; CEE</a:t>
            </a:r>
          </a:p>
          <a:p>
            <a:pPr algn="ctr"/>
            <a:r>
              <a:rPr lang="en-CN" sz="1600" dirty="0"/>
              <a:t>UC Berkeley</a:t>
            </a:r>
          </a:p>
          <a:p>
            <a:pPr algn="ctr"/>
            <a:r>
              <a:rPr lang="en-CN" sz="1600" dirty="0"/>
              <a:t>研究方向</a:t>
            </a:r>
            <a:r>
              <a:rPr lang="zh-CN" altLang="en-US" sz="1600" dirty="0"/>
              <a:t>：</a:t>
            </a:r>
            <a:r>
              <a:rPr lang="en-CN" sz="1600" dirty="0"/>
              <a:t>人类动力学</a:t>
            </a:r>
            <a:r>
              <a:rPr lang="zh-CN" altLang="en-US" sz="1600" dirty="0"/>
              <a:t>、计算社会科学、复杂系统</a:t>
            </a:r>
            <a:endParaRPr lang="en-CN" sz="1600" dirty="0"/>
          </a:p>
        </p:txBody>
      </p:sp>
      <p:pic>
        <p:nvPicPr>
          <p:cNvPr id="9" name="Picture 8">
            <a:extLst>
              <a:ext uri="{FF2B5EF4-FFF2-40B4-BE49-F238E27FC236}">
                <a16:creationId xmlns:a16="http://schemas.microsoft.com/office/drawing/2014/main" id="{8FF49227-8015-41D9-FE8F-5D8D2A543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640" y="846469"/>
            <a:ext cx="1549400" cy="1549400"/>
          </a:xfrm>
          <a:prstGeom prst="rect">
            <a:avLst/>
          </a:prstGeom>
        </p:spPr>
      </p:pic>
      <p:pic>
        <p:nvPicPr>
          <p:cNvPr id="11" name="Picture 10">
            <a:extLst>
              <a:ext uri="{FF2B5EF4-FFF2-40B4-BE49-F238E27FC236}">
                <a16:creationId xmlns:a16="http://schemas.microsoft.com/office/drawing/2014/main" id="{1A55C178-9522-0053-4C42-F6A64529A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410" y="846469"/>
            <a:ext cx="1531726" cy="1549400"/>
          </a:xfrm>
          <a:prstGeom prst="rect">
            <a:avLst/>
          </a:prstGeom>
        </p:spPr>
      </p:pic>
    </p:spTree>
    <p:extLst>
      <p:ext uri="{BB962C8B-B14F-4D97-AF65-F5344CB8AC3E}">
        <p14:creationId xmlns:p14="http://schemas.microsoft.com/office/powerpoint/2010/main" val="35507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3BEA-E16B-50AD-D3C4-5D6303C23492}"/>
              </a:ext>
            </a:extLst>
          </p:cNvPr>
          <p:cNvSpPr>
            <a:spLocks noGrp="1"/>
          </p:cNvSpPr>
          <p:nvPr>
            <p:ph type="title"/>
          </p:nvPr>
        </p:nvSpPr>
        <p:spPr/>
        <p:txBody>
          <a:bodyPr/>
          <a:lstStyle/>
          <a:p>
            <a:r>
              <a:rPr lang="en-CN" dirty="0"/>
              <a:t>课程助教</a:t>
            </a:r>
          </a:p>
        </p:txBody>
      </p:sp>
      <p:sp>
        <p:nvSpPr>
          <p:cNvPr id="4" name="TextBox 3">
            <a:extLst>
              <a:ext uri="{FF2B5EF4-FFF2-40B4-BE49-F238E27FC236}">
                <a16:creationId xmlns:a16="http://schemas.microsoft.com/office/drawing/2014/main" id="{6F3F3DD8-EBCA-D4D2-E0C5-80ACDB1C502A}"/>
              </a:ext>
            </a:extLst>
          </p:cNvPr>
          <p:cNvSpPr txBox="1"/>
          <p:nvPr/>
        </p:nvSpPr>
        <p:spPr>
          <a:xfrm>
            <a:off x="4615140" y="4148282"/>
            <a:ext cx="2441694" cy="1077218"/>
          </a:xfrm>
          <a:prstGeom prst="rect">
            <a:avLst/>
          </a:prstGeom>
          <a:noFill/>
        </p:spPr>
        <p:txBody>
          <a:bodyPr wrap="none" rtlCol="0">
            <a:spAutoFit/>
          </a:bodyPr>
          <a:lstStyle/>
          <a:p>
            <a:pPr algn="ctr"/>
            <a:r>
              <a:rPr lang="en-CN" sz="1600" dirty="0"/>
              <a:t>黄劭煜</a:t>
            </a:r>
          </a:p>
          <a:p>
            <a:pPr algn="ctr"/>
            <a:r>
              <a:rPr lang="en-CN" sz="1600" dirty="0"/>
              <a:t>人工智能研究院</a:t>
            </a:r>
          </a:p>
          <a:p>
            <a:pPr algn="ctr"/>
            <a:r>
              <a:rPr lang="en-US" altLang="zh-CN" sz="1600" dirty="0"/>
              <a:t>2022</a:t>
            </a:r>
            <a:r>
              <a:rPr lang="zh-CN" altLang="en-CN" sz="1600" dirty="0"/>
              <a:t>级</a:t>
            </a:r>
            <a:r>
              <a:rPr lang="zh-CN" altLang="en-US" sz="1600" dirty="0"/>
              <a:t>博士研究生</a:t>
            </a:r>
            <a:endParaRPr lang="en-US" altLang="zh-CN" sz="1600" dirty="0"/>
          </a:p>
          <a:p>
            <a:pPr algn="ctr"/>
            <a:r>
              <a:rPr lang="zh-CN" altLang="en-US" sz="1600" dirty="0"/>
              <a:t>研究方向：计算城市科学</a:t>
            </a:r>
            <a:endParaRPr lang="en-CN" sz="1600" dirty="0"/>
          </a:p>
        </p:txBody>
      </p:sp>
      <p:sp>
        <p:nvSpPr>
          <p:cNvPr id="5" name="TextBox 4">
            <a:extLst>
              <a:ext uri="{FF2B5EF4-FFF2-40B4-BE49-F238E27FC236}">
                <a16:creationId xmlns:a16="http://schemas.microsoft.com/office/drawing/2014/main" id="{C95C9F2E-4B5F-04E6-18DA-A30F06A4275B}"/>
              </a:ext>
            </a:extLst>
          </p:cNvPr>
          <p:cNvSpPr txBox="1"/>
          <p:nvPr/>
        </p:nvSpPr>
        <p:spPr>
          <a:xfrm>
            <a:off x="8621883" y="4148282"/>
            <a:ext cx="2441694" cy="1077218"/>
          </a:xfrm>
          <a:prstGeom prst="rect">
            <a:avLst/>
          </a:prstGeom>
          <a:noFill/>
        </p:spPr>
        <p:txBody>
          <a:bodyPr wrap="none" rtlCol="0">
            <a:spAutoFit/>
          </a:bodyPr>
          <a:lstStyle/>
          <a:p>
            <a:pPr algn="ctr"/>
            <a:r>
              <a:rPr lang="en-CN" sz="1600" dirty="0"/>
              <a:t>胡钊萍</a:t>
            </a:r>
          </a:p>
          <a:p>
            <a:pPr algn="ctr"/>
            <a:r>
              <a:rPr lang="en-CN" sz="1600" dirty="0"/>
              <a:t>人工智能研究院</a:t>
            </a:r>
          </a:p>
          <a:p>
            <a:pPr algn="ctr"/>
            <a:r>
              <a:rPr lang="en-US" altLang="zh-CN" sz="1600" dirty="0"/>
              <a:t>2021</a:t>
            </a:r>
            <a:r>
              <a:rPr lang="zh-CN" altLang="en-CN" sz="1600" dirty="0"/>
              <a:t>级</a:t>
            </a:r>
            <a:r>
              <a:rPr lang="zh-CN" altLang="en-US" sz="1600" dirty="0"/>
              <a:t>硕士研究生</a:t>
            </a:r>
            <a:endParaRPr lang="en-US" altLang="zh-CN" sz="1600" dirty="0"/>
          </a:p>
          <a:p>
            <a:pPr algn="ctr"/>
            <a:r>
              <a:rPr lang="zh-CN" altLang="en-US" sz="1600" dirty="0"/>
              <a:t>研究方向：时空数据挖掘</a:t>
            </a:r>
            <a:endParaRPr lang="en-CN" sz="1600" dirty="0"/>
          </a:p>
        </p:txBody>
      </p:sp>
      <p:pic>
        <p:nvPicPr>
          <p:cNvPr id="7" name="Picture 6">
            <a:extLst>
              <a:ext uri="{FF2B5EF4-FFF2-40B4-BE49-F238E27FC236}">
                <a16:creationId xmlns:a16="http://schemas.microsoft.com/office/drawing/2014/main" id="{DB62D591-C23F-025A-E8EF-347B06A4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274" y="1673104"/>
            <a:ext cx="1612373" cy="2248238"/>
          </a:xfrm>
          <a:prstGeom prst="rect">
            <a:avLst/>
          </a:prstGeom>
        </p:spPr>
      </p:pic>
      <p:sp>
        <p:nvSpPr>
          <p:cNvPr id="8" name="TextBox 7">
            <a:extLst>
              <a:ext uri="{FF2B5EF4-FFF2-40B4-BE49-F238E27FC236}">
                <a16:creationId xmlns:a16="http://schemas.microsoft.com/office/drawing/2014/main" id="{1259334B-B0A1-4CBC-E47E-E600B91AB844}"/>
              </a:ext>
            </a:extLst>
          </p:cNvPr>
          <p:cNvSpPr txBox="1"/>
          <p:nvPr/>
        </p:nvSpPr>
        <p:spPr>
          <a:xfrm>
            <a:off x="766347" y="4148282"/>
            <a:ext cx="2287806" cy="1077218"/>
          </a:xfrm>
          <a:prstGeom prst="rect">
            <a:avLst/>
          </a:prstGeom>
          <a:noFill/>
        </p:spPr>
        <p:txBody>
          <a:bodyPr wrap="none" rtlCol="0">
            <a:spAutoFit/>
          </a:bodyPr>
          <a:lstStyle/>
          <a:p>
            <a:pPr algn="ctr"/>
            <a:r>
              <a:rPr lang="en-CN" sz="1600" dirty="0"/>
              <a:t>赵帅</a:t>
            </a:r>
          </a:p>
          <a:p>
            <a:pPr algn="ctr"/>
            <a:r>
              <a:rPr lang="en-CN" sz="1600" dirty="0"/>
              <a:t>人工智能研究院</a:t>
            </a:r>
            <a:r>
              <a:rPr lang="zh-CN" altLang="en-US" sz="1600" dirty="0"/>
              <a:t> 博士后</a:t>
            </a:r>
            <a:endParaRPr lang="en-CN" sz="1600" dirty="0"/>
          </a:p>
          <a:p>
            <a:pPr algn="ctr"/>
            <a:r>
              <a:rPr lang="zh-CN" altLang="en-US" sz="1600" dirty="0"/>
              <a:t>凯原法学院 法学博士</a:t>
            </a:r>
            <a:endParaRPr lang="en-US" altLang="zh-CN" sz="1600" dirty="0"/>
          </a:p>
          <a:p>
            <a:pPr algn="ctr"/>
            <a:r>
              <a:rPr lang="zh-CN" altLang="en-US" sz="1600" dirty="0"/>
              <a:t>研究方向：计算法学</a:t>
            </a:r>
            <a:endParaRPr lang="en-CN" sz="1600" dirty="0"/>
          </a:p>
        </p:txBody>
      </p:sp>
    </p:spTree>
    <p:extLst>
      <p:ext uri="{BB962C8B-B14F-4D97-AF65-F5344CB8AC3E}">
        <p14:creationId xmlns:p14="http://schemas.microsoft.com/office/powerpoint/2010/main" val="28304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A09D-1DC1-80AA-06C5-8C3C5733D4A0}"/>
              </a:ext>
            </a:extLst>
          </p:cNvPr>
          <p:cNvSpPr>
            <a:spLocks noGrp="1"/>
          </p:cNvSpPr>
          <p:nvPr>
            <p:ph type="title"/>
          </p:nvPr>
        </p:nvSpPr>
        <p:spPr/>
        <p:txBody>
          <a:bodyPr/>
          <a:lstStyle/>
          <a:p>
            <a:r>
              <a:rPr lang="en-CN" dirty="0"/>
              <a:t>关于你们</a:t>
            </a:r>
          </a:p>
        </p:txBody>
      </p:sp>
      <p:pic>
        <p:nvPicPr>
          <p:cNvPr id="6" name="Picture 5">
            <a:extLst>
              <a:ext uri="{FF2B5EF4-FFF2-40B4-BE49-F238E27FC236}">
                <a16:creationId xmlns:a16="http://schemas.microsoft.com/office/drawing/2014/main" id="{A8395126-F246-8BBB-E999-FDE71DC60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242" y="1163416"/>
            <a:ext cx="5598269" cy="4195984"/>
          </a:xfrm>
          <a:prstGeom prst="rect">
            <a:avLst/>
          </a:prstGeom>
        </p:spPr>
      </p:pic>
      <p:pic>
        <p:nvPicPr>
          <p:cNvPr id="10" name="Picture 9">
            <a:extLst>
              <a:ext uri="{FF2B5EF4-FFF2-40B4-BE49-F238E27FC236}">
                <a16:creationId xmlns:a16="http://schemas.microsoft.com/office/drawing/2014/main" id="{C98AB12F-1822-771E-71CF-2DF13BD3D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38250"/>
            <a:ext cx="5842000" cy="4381500"/>
          </a:xfrm>
          <a:prstGeom prst="rect">
            <a:avLst/>
          </a:prstGeom>
        </p:spPr>
      </p:pic>
    </p:spTree>
    <p:extLst>
      <p:ext uri="{BB962C8B-B14F-4D97-AF65-F5344CB8AC3E}">
        <p14:creationId xmlns:p14="http://schemas.microsoft.com/office/powerpoint/2010/main" val="326767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2763-5607-1018-9686-581C91F9160D}"/>
              </a:ext>
            </a:extLst>
          </p:cNvPr>
          <p:cNvSpPr>
            <a:spLocks noGrp="1"/>
          </p:cNvSpPr>
          <p:nvPr>
            <p:ph type="title"/>
          </p:nvPr>
        </p:nvSpPr>
        <p:spPr/>
        <p:txBody>
          <a:bodyPr/>
          <a:lstStyle/>
          <a:p>
            <a:r>
              <a:rPr lang="en-CN" dirty="0"/>
              <a:t>课程简介</a:t>
            </a:r>
          </a:p>
        </p:txBody>
      </p:sp>
      <p:sp>
        <p:nvSpPr>
          <p:cNvPr id="3" name="TextBox 2">
            <a:extLst>
              <a:ext uri="{FF2B5EF4-FFF2-40B4-BE49-F238E27FC236}">
                <a16:creationId xmlns:a16="http://schemas.microsoft.com/office/drawing/2014/main" id="{CAAB696A-B382-CC7D-97FC-5C1F7CE35018}"/>
              </a:ext>
            </a:extLst>
          </p:cNvPr>
          <p:cNvSpPr txBox="1"/>
          <p:nvPr/>
        </p:nvSpPr>
        <p:spPr>
          <a:xfrm>
            <a:off x="1745673" y="1714500"/>
            <a:ext cx="1210588" cy="400110"/>
          </a:xfrm>
          <a:prstGeom prst="rect">
            <a:avLst/>
          </a:prstGeom>
          <a:noFill/>
        </p:spPr>
        <p:txBody>
          <a:bodyPr wrap="none" rtlCol="0">
            <a:spAutoFit/>
          </a:bodyPr>
          <a:lstStyle/>
          <a:p>
            <a:pPr algn="l"/>
            <a:r>
              <a:rPr lang="en-CN" sz="2000" dirty="0"/>
              <a:t>参考教材</a:t>
            </a:r>
          </a:p>
        </p:txBody>
      </p:sp>
      <p:sp>
        <p:nvSpPr>
          <p:cNvPr id="4" name="TextBox 3">
            <a:extLst>
              <a:ext uri="{FF2B5EF4-FFF2-40B4-BE49-F238E27FC236}">
                <a16:creationId xmlns:a16="http://schemas.microsoft.com/office/drawing/2014/main" id="{519BBFEC-189D-74E7-12F6-46643E7EFFBC}"/>
              </a:ext>
            </a:extLst>
          </p:cNvPr>
          <p:cNvSpPr txBox="1"/>
          <p:nvPr/>
        </p:nvSpPr>
        <p:spPr>
          <a:xfrm>
            <a:off x="1745673" y="2894786"/>
            <a:ext cx="1476686" cy="400110"/>
          </a:xfrm>
          <a:prstGeom prst="rect">
            <a:avLst/>
          </a:prstGeom>
          <a:noFill/>
        </p:spPr>
        <p:txBody>
          <a:bodyPr wrap="none" rtlCol="0">
            <a:spAutoFit/>
          </a:bodyPr>
          <a:lstStyle/>
          <a:p>
            <a:pPr algn="l"/>
            <a:r>
              <a:rPr lang="en-CN" sz="2000" dirty="0"/>
              <a:t>Office</a:t>
            </a:r>
            <a:r>
              <a:rPr lang="zh-CN" altLang="en-US" sz="2000" dirty="0"/>
              <a:t> </a:t>
            </a:r>
            <a:r>
              <a:rPr lang="en-US" altLang="zh-CN" sz="2000" dirty="0"/>
              <a:t>hour</a:t>
            </a:r>
            <a:endParaRPr lang="en-CN" sz="2000" dirty="0"/>
          </a:p>
        </p:txBody>
      </p:sp>
      <p:sp>
        <p:nvSpPr>
          <p:cNvPr id="5" name="TextBox 4">
            <a:extLst>
              <a:ext uri="{FF2B5EF4-FFF2-40B4-BE49-F238E27FC236}">
                <a16:creationId xmlns:a16="http://schemas.microsoft.com/office/drawing/2014/main" id="{2F3EB2DE-A7DE-B8D0-4B7F-470711D23C0E}"/>
              </a:ext>
            </a:extLst>
          </p:cNvPr>
          <p:cNvSpPr txBox="1"/>
          <p:nvPr/>
        </p:nvSpPr>
        <p:spPr>
          <a:xfrm>
            <a:off x="381242" y="734269"/>
            <a:ext cx="1620957" cy="523220"/>
          </a:xfrm>
          <a:prstGeom prst="rect">
            <a:avLst/>
          </a:prstGeom>
          <a:noFill/>
        </p:spPr>
        <p:txBody>
          <a:bodyPr wrap="none" rtlCol="0">
            <a:spAutoFit/>
          </a:bodyPr>
          <a:lstStyle/>
          <a:p>
            <a:r>
              <a:rPr lang="en-CN" sz="2800" dirty="0"/>
              <a:t>参考教材</a:t>
            </a:r>
          </a:p>
        </p:txBody>
      </p:sp>
      <p:pic>
        <p:nvPicPr>
          <p:cNvPr id="6" name="Picture 5">
            <a:extLst>
              <a:ext uri="{FF2B5EF4-FFF2-40B4-BE49-F238E27FC236}">
                <a16:creationId xmlns:a16="http://schemas.microsoft.com/office/drawing/2014/main" id="{E0C41763-C055-5112-230C-E1420F23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287" y="1257489"/>
            <a:ext cx="2894807" cy="3738282"/>
          </a:xfrm>
          <a:prstGeom prst="rect">
            <a:avLst/>
          </a:prstGeom>
        </p:spPr>
      </p:pic>
      <p:sp>
        <p:nvSpPr>
          <p:cNvPr id="7" name="TextBox 6">
            <a:extLst>
              <a:ext uri="{FF2B5EF4-FFF2-40B4-BE49-F238E27FC236}">
                <a16:creationId xmlns:a16="http://schemas.microsoft.com/office/drawing/2014/main" id="{BF8D2C6A-6F93-1D5E-922C-93F409676159}"/>
              </a:ext>
            </a:extLst>
          </p:cNvPr>
          <p:cNvSpPr txBox="1"/>
          <p:nvPr/>
        </p:nvSpPr>
        <p:spPr>
          <a:xfrm>
            <a:off x="6719696" y="5120397"/>
            <a:ext cx="5325035" cy="923330"/>
          </a:xfrm>
          <a:prstGeom prst="rect">
            <a:avLst/>
          </a:prstGeom>
          <a:noFill/>
        </p:spPr>
        <p:txBody>
          <a:bodyPr wrap="square">
            <a:spAutoFit/>
          </a:bodyPr>
          <a:lstStyle/>
          <a:p>
            <a:r>
              <a:rPr lang="zh-CN" altLang="en-US" b="0" i="0" dirty="0">
                <a:solidFill>
                  <a:srgbClr val="03215B"/>
                </a:solidFill>
                <a:effectLst/>
                <a:latin typeface="pingfangSC"/>
              </a:rPr>
              <a:t>阿莱克斯</a:t>
            </a:r>
            <a:r>
              <a:rPr lang="en-US" altLang="zh-CN" b="0" i="0" dirty="0">
                <a:solidFill>
                  <a:srgbClr val="03215B"/>
                </a:solidFill>
                <a:effectLst/>
                <a:latin typeface="pingfangSC"/>
              </a:rPr>
              <a:t>•</a:t>
            </a:r>
            <a:r>
              <a:rPr lang="zh-CN" altLang="en-US" b="0" i="0" dirty="0">
                <a:solidFill>
                  <a:srgbClr val="03215B"/>
                </a:solidFill>
                <a:effectLst/>
                <a:latin typeface="pingfangSC"/>
              </a:rPr>
              <a:t>彭特兰</a:t>
            </a:r>
            <a:r>
              <a:rPr lang="zh-CN" altLang="en-US" b="0" i="0" dirty="0">
                <a:solidFill>
                  <a:srgbClr val="03215B"/>
                </a:solidFill>
                <a:effectLst/>
              </a:rPr>
              <a:t>（</a:t>
            </a:r>
            <a:r>
              <a:rPr lang="en-US" b="0" i="0" dirty="0">
                <a:solidFill>
                  <a:srgbClr val="03215B"/>
                </a:solidFill>
                <a:effectLst/>
              </a:rPr>
              <a:t>Alex Pentland）</a:t>
            </a:r>
          </a:p>
          <a:p>
            <a:r>
              <a:rPr lang="en-US" b="0" i="0" dirty="0">
                <a:solidFill>
                  <a:srgbClr val="03215B"/>
                </a:solidFill>
                <a:effectLst/>
                <a:latin typeface="pingfangSC"/>
              </a:rPr>
              <a:t>MIT</a:t>
            </a:r>
            <a:r>
              <a:rPr lang="zh-CN" altLang="en-US" b="0" i="0" dirty="0">
                <a:solidFill>
                  <a:srgbClr val="03215B"/>
                </a:solidFill>
                <a:effectLst/>
                <a:latin typeface="pingfangSC"/>
              </a:rPr>
              <a:t>人类动力学实验室主任</a:t>
            </a:r>
            <a:r>
              <a:rPr lang="zh-CN" altLang="en-US" dirty="0">
                <a:solidFill>
                  <a:srgbClr val="03215B"/>
                </a:solidFill>
                <a:latin typeface="pingfangSC"/>
              </a:rPr>
              <a:t>、</a:t>
            </a:r>
            <a:r>
              <a:rPr lang="en-US" altLang="zh-CN" dirty="0">
                <a:solidFill>
                  <a:srgbClr val="03215B"/>
                </a:solidFill>
              </a:rPr>
              <a:t>Media</a:t>
            </a:r>
            <a:r>
              <a:rPr lang="zh-CN" altLang="en-US" dirty="0">
                <a:solidFill>
                  <a:srgbClr val="03215B"/>
                </a:solidFill>
              </a:rPr>
              <a:t> </a:t>
            </a:r>
            <a:r>
              <a:rPr lang="en-US" altLang="zh-CN" dirty="0">
                <a:solidFill>
                  <a:srgbClr val="03215B"/>
                </a:solidFill>
              </a:rPr>
              <a:t>Lab</a:t>
            </a:r>
            <a:r>
              <a:rPr lang="zh-CN" altLang="en-US" dirty="0">
                <a:solidFill>
                  <a:srgbClr val="03215B"/>
                </a:solidFill>
                <a:latin typeface="pingfangSC"/>
              </a:rPr>
              <a:t>联合创始人</a:t>
            </a:r>
            <a:br>
              <a:rPr lang="en-US" dirty="0">
                <a:solidFill>
                  <a:srgbClr val="03215B"/>
                </a:solidFill>
              </a:rPr>
            </a:br>
            <a:r>
              <a:rPr lang="zh-CN" altLang="en-US" b="0" i="0" dirty="0">
                <a:solidFill>
                  <a:srgbClr val="03215B"/>
                </a:solidFill>
                <a:effectLst/>
                <a:latin typeface="pingfangSC"/>
              </a:rPr>
              <a:t>全球大数据专业、可穿戴设备之父</a:t>
            </a:r>
            <a:endParaRPr lang="en-CN" dirty="0">
              <a:solidFill>
                <a:srgbClr val="03215B"/>
              </a:solidFill>
            </a:endParaRPr>
          </a:p>
        </p:txBody>
      </p:sp>
    </p:spTree>
    <p:extLst>
      <p:ext uri="{BB962C8B-B14F-4D97-AF65-F5344CB8AC3E}">
        <p14:creationId xmlns:p14="http://schemas.microsoft.com/office/powerpoint/2010/main" val="20611521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5_自定义设计方案">
  <a:themeElements>
    <a:clrScheme name="自定义 2">
      <a:dk1>
        <a:srgbClr val="A80000"/>
      </a:dk1>
      <a:lt1>
        <a:srgbClr val="FFFFFF"/>
      </a:lt1>
      <a:dk2>
        <a:srgbClr val="000000"/>
      </a:dk2>
      <a:lt2>
        <a:srgbClr val="E7E6E6"/>
      </a:lt2>
      <a:accent1>
        <a:srgbClr val="1B1C21"/>
      </a:accent1>
      <a:accent2>
        <a:srgbClr val="44546A"/>
      </a:accent2>
      <a:accent3>
        <a:srgbClr val="1F4D78"/>
      </a:accent3>
      <a:accent4>
        <a:srgbClr val="C11F31"/>
      </a:accent4>
      <a:accent5>
        <a:srgbClr val="FFC000"/>
      </a:accent5>
      <a:accent6>
        <a:srgbClr val="A5A5A5"/>
      </a:accent6>
      <a:hlink>
        <a:srgbClr val="196E7D"/>
      </a:hlink>
      <a:folHlink>
        <a:srgbClr val="960F14"/>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都市">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solidFill>
          <a:schemeClr val="accent2">
            <a:lumMod val="75000"/>
          </a:schemeClr>
        </a:solidFill>
      </a:spPr>
      <a:bodyPr rtlCol="0" anchor="ctr"/>
      <a:lstStyle>
        <a:defPPr>
          <a:defRPr kumimoji="1" sz="2000" b="1" dirty="0" smtClean="0">
            <a:latin typeface="微软雅黑"/>
            <a:ea typeface="微软雅黑"/>
            <a:cs typeface="微软雅黑"/>
          </a:defRPr>
        </a:defPPr>
      </a:lstStyle>
      <a:style>
        <a:lnRef idx="3">
          <a:schemeClr val="lt1"/>
        </a:lnRef>
        <a:fillRef idx="1">
          <a:schemeClr val="accent4"/>
        </a:fillRef>
        <a:effectRef idx="1">
          <a:schemeClr val="accent4"/>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39123</TotalTime>
  <Words>1794</Words>
  <Application>Microsoft Macintosh PowerPoint</Application>
  <PresentationFormat>Widescreen</PresentationFormat>
  <Paragraphs>153</Paragraphs>
  <Slides>27</Slides>
  <Notes>3</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27</vt:i4>
      </vt:variant>
    </vt:vector>
  </HeadingPairs>
  <TitlesOfParts>
    <vt:vector size="44" baseType="lpstr">
      <vt:lpstr>等线</vt:lpstr>
      <vt:lpstr>仿宋</vt:lpstr>
      <vt:lpstr>微软雅黑</vt:lpstr>
      <vt:lpstr>微软雅黑</vt:lpstr>
      <vt:lpstr>pingfangSC</vt:lpstr>
      <vt:lpstr>黑体</vt:lpstr>
      <vt:lpstr>system-ui</vt:lpstr>
      <vt:lpstr>Arial</vt:lpstr>
      <vt:lpstr>Book Antiqua</vt:lpstr>
      <vt:lpstr>Calibri</vt:lpstr>
      <vt:lpstr>Georgia</vt:lpstr>
      <vt:lpstr>Times New Roman</vt:lpstr>
      <vt:lpstr>Trebuchet MS</vt:lpstr>
      <vt:lpstr>Wingdings</vt:lpstr>
      <vt:lpstr>Wingdings 2</vt:lpstr>
      <vt:lpstr>5_自定义设计方案</vt:lpstr>
      <vt:lpstr>都市</vt:lpstr>
      <vt:lpstr>CS1126 计算社会科学导论 —— 课程简介</vt:lpstr>
      <vt:lpstr>PowerPoint Presentation</vt:lpstr>
      <vt:lpstr>课程目标</vt:lpstr>
      <vt:lpstr>任课教师简介</vt:lpstr>
      <vt:lpstr>任课教师简介</vt:lpstr>
      <vt:lpstr>课程学术顾问</vt:lpstr>
      <vt:lpstr>课程助教</vt:lpstr>
      <vt:lpstr>关于你们</vt:lpstr>
      <vt:lpstr>课程简介</vt:lpstr>
      <vt:lpstr>课程简介</vt:lpstr>
      <vt:lpstr>课程简介</vt:lpstr>
      <vt:lpstr>课程结构</vt:lpstr>
      <vt:lpstr>考核方式</vt:lpstr>
      <vt:lpstr>Office Hour</vt:lpstr>
      <vt:lpstr>计算社会科学导论 —— 计算社会科学发展简介</vt:lpstr>
      <vt:lpstr>什么是计算社会科学</vt:lpstr>
      <vt:lpstr>计算社会科学 —— 社会科学的全新研究范式</vt:lpstr>
      <vt:lpstr>计算社会科学 —— 社会科学的全新研究范式</vt:lpstr>
      <vt:lpstr>计算社会科学发展历史-缘起</vt:lpstr>
      <vt:lpstr>计算社会科学发展历史-缘起</vt:lpstr>
      <vt:lpstr>计算社会科学发展历史-缘起</vt:lpstr>
      <vt:lpstr>计算社会科学发展历史-跨学科</vt:lpstr>
      <vt:lpstr>计算社会科学发展历史-方法论</vt:lpstr>
      <vt:lpstr>计算社会科学 VS. 社会计算</vt:lpstr>
      <vt:lpstr>PowerPoint Presentation</vt:lpstr>
      <vt:lpstr>人类动力学</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Yulei Wang</dc:creator>
  <cp:lastModifiedBy>Xu Yanyan</cp:lastModifiedBy>
  <cp:revision>1385</cp:revision>
  <dcterms:created xsi:type="dcterms:W3CDTF">2018-03-26T13:00:14Z</dcterms:created>
  <dcterms:modified xsi:type="dcterms:W3CDTF">2023-02-13T03:05:08Z</dcterms:modified>
</cp:coreProperties>
</file>